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29"/>
  </p:notesMasterIdLst>
  <p:sldIdLst>
    <p:sldId id="257" r:id="rId3"/>
    <p:sldId id="258" r:id="rId4"/>
    <p:sldId id="464" r:id="rId5"/>
    <p:sldId id="555" r:id="rId6"/>
    <p:sldId id="557" r:id="rId7"/>
    <p:sldId id="556" r:id="rId8"/>
    <p:sldId id="558" r:id="rId9"/>
    <p:sldId id="559" r:id="rId10"/>
    <p:sldId id="560" r:id="rId11"/>
    <p:sldId id="561" r:id="rId12"/>
    <p:sldId id="666" r:id="rId13"/>
    <p:sldId id="660" r:id="rId14"/>
    <p:sldId id="661" r:id="rId15"/>
    <p:sldId id="413" r:id="rId16"/>
    <p:sldId id="445" r:id="rId17"/>
    <p:sldId id="671" r:id="rId18"/>
    <p:sldId id="667" r:id="rId19"/>
    <p:sldId id="562" r:id="rId20"/>
    <p:sldId id="563" r:id="rId21"/>
    <p:sldId id="564" r:id="rId22"/>
    <p:sldId id="565" r:id="rId23"/>
    <p:sldId id="566" r:id="rId24"/>
    <p:sldId id="604" r:id="rId25"/>
    <p:sldId id="567" r:id="rId26"/>
    <p:sldId id="568" r:id="rId27"/>
    <p:sldId id="569" r:id="rId28"/>
    <p:sldId id="570" r:id="rId29"/>
    <p:sldId id="571" r:id="rId30"/>
    <p:sldId id="572" r:id="rId31"/>
    <p:sldId id="573" r:id="rId32"/>
    <p:sldId id="574" r:id="rId33"/>
    <p:sldId id="575" r:id="rId34"/>
    <p:sldId id="576" r:id="rId35"/>
    <p:sldId id="577" r:id="rId36"/>
    <p:sldId id="580" r:id="rId37"/>
    <p:sldId id="578" r:id="rId38"/>
    <p:sldId id="579" r:id="rId39"/>
    <p:sldId id="581" r:id="rId40"/>
    <p:sldId id="582" r:id="rId41"/>
    <p:sldId id="583" r:id="rId42"/>
    <p:sldId id="584" r:id="rId43"/>
    <p:sldId id="585" r:id="rId44"/>
    <p:sldId id="672" r:id="rId45"/>
    <p:sldId id="586" r:id="rId46"/>
    <p:sldId id="587" r:id="rId47"/>
    <p:sldId id="589" r:id="rId48"/>
    <p:sldId id="588" r:id="rId49"/>
    <p:sldId id="590" r:id="rId50"/>
    <p:sldId id="591" r:id="rId51"/>
    <p:sldId id="592" r:id="rId52"/>
    <p:sldId id="593" r:id="rId53"/>
    <p:sldId id="594" r:id="rId54"/>
    <p:sldId id="669" r:id="rId55"/>
    <p:sldId id="595" r:id="rId56"/>
    <p:sldId id="596" r:id="rId57"/>
    <p:sldId id="673" r:id="rId58"/>
    <p:sldId id="597" r:id="rId59"/>
    <p:sldId id="598" r:id="rId60"/>
    <p:sldId id="599" r:id="rId61"/>
    <p:sldId id="600" r:id="rId62"/>
    <p:sldId id="601" r:id="rId63"/>
    <p:sldId id="602" r:id="rId64"/>
    <p:sldId id="603" r:id="rId65"/>
    <p:sldId id="605" r:id="rId66"/>
    <p:sldId id="606" r:id="rId67"/>
    <p:sldId id="607" r:id="rId68"/>
    <p:sldId id="608" r:id="rId69"/>
    <p:sldId id="609" r:id="rId70"/>
    <p:sldId id="610" r:id="rId71"/>
    <p:sldId id="611" r:id="rId72"/>
    <p:sldId id="668" r:id="rId73"/>
    <p:sldId id="614" r:id="rId74"/>
    <p:sldId id="612" r:id="rId75"/>
    <p:sldId id="613" r:id="rId76"/>
    <p:sldId id="615" r:id="rId77"/>
    <p:sldId id="616" r:id="rId78"/>
    <p:sldId id="617" r:id="rId79"/>
    <p:sldId id="618" r:id="rId80"/>
    <p:sldId id="619" r:id="rId81"/>
    <p:sldId id="620" r:id="rId82"/>
    <p:sldId id="621" r:id="rId83"/>
    <p:sldId id="622" r:id="rId84"/>
    <p:sldId id="623" r:id="rId85"/>
    <p:sldId id="624" r:id="rId86"/>
    <p:sldId id="625" r:id="rId87"/>
    <p:sldId id="626" r:id="rId88"/>
    <p:sldId id="627" r:id="rId89"/>
    <p:sldId id="628" r:id="rId90"/>
    <p:sldId id="629" r:id="rId91"/>
    <p:sldId id="630" r:id="rId92"/>
    <p:sldId id="674" r:id="rId93"/>
    <p:sldId id="631" r:id="rId94"/>
    <p:sldId id="632" r:id="rId95"/>
    <p:sldId id="633" r:id="rId96"/>
    <p:sldId id="634" r:id="rId97"/>
    <p:sldId id="635" r:id="rId98"/>
    <p:sldId id="636" r:id="rId99"/>
    <p:sldId id="637" r:id="rId100"/>
    <p:sldId id="638" r:id="rId101"/>
    <p:sldId id="639" r:id="rId102"/>
    <p:sldId id="640" r:id="rId103"/>
    <p:sldId id="641" r:id="rId104"/>
    <p:sldId id="642" r:id="rId105"/>
    <p:sldId id="644" r:id="rId106"/>
    <p:sldId id="643" r:id="rId107"/>
    <p:sldId id="645" r:id="rId108"/>
    <p:sldId id="647" r:id="rId109"/>
    <p:sldId id="646" r:id="rId110"/>
    <p:sldId id="648" r:id="rId111"/>
    <p:sldId id="649" r:id="rId112"/>
    <p:sldId id="650" r:id="rId113"/>
    <p:sldId id="651" r:id="rId114"/>
    <p:sldId id="652" r:id="rId115"/>
    <p:sldId id="653" r:id="rId116"/>
    <p:sldId id="654" r:id="rId117"/>
    <p:sldId id="655" r:id="rId118"/>
    <p:sldId id="656" r:id="rId119"/>
    <p:sldId id="664" r:id="rId120"/>
    <p:sldId id="657" r:id="rId121"/>
    <p:sldId id="663" r:id="rId122"/>
    <p:sldId id="658" r:id="rId123"/>
    <p:sldId id="662" r:id="rId124"/>
    <p:sldId id="670" r:id="rId125"/>
    <p:sldId id="659" r:id="rId126"/>
    <p:sldId id="665" r:id="rId127"/>
    <p:sldId id="315" r:id="rId1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998"/>
    <a:srgbClr val="FF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4" d="100"/>
          <a:sy n="104" d="100"/>
        </p:scale>
        <p:origin x="8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78BCE-C3A5-4C6D-AC16-A0B607F5F83D}"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DEB20-B206-4637-8DA2-D123C1027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幻灯片图像占位符 1"/>
          <p:cNvSpPr>
            <a:spLocks noGrp="1" noRot="1" noChangeAspect="1"/>
          </p:cNvSpPr>
          <p:nvPr>
            <p:ph type="sldImg"/>
          </p:nvPr>
        </p:nvSpPr>
        <p:spPr/>
      </p:sp>
      <p:sp>
        <p:nvSpPr>
          <p:cNvPr id="1048643" name="备注占位符 2"/>
          <p:cNvSpPr>
            <a:spLocks noGrp="1"/>
          </p:cNvSpPr>
          <p:nvPr>
            <p:ph type="body" idx="1"/>
          </p:nvPr>
        </p:nvSpPr>
        <p:spPr/>
        <p:txBody>
          <a:bodyPr/>
          <a:lstStyle/>
          <a:p>
            <a:endParaRPr lang="zh-CN" altLang="en-US"/>
          </a:p>
        </p:txBody>
      </p:sp>
      <p:sp>
        <p:nvSpPr>
          <p:cNvPr id="10486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427697-679C-4579-8420-1771A68137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a:t>
            </a:fld>
            <a:endParaRPr lang="zh-CN" altLang="en-US"/>
          </a:p>
        </p:txBody>
      </p:sp>
    </p:spTree>
    <p:extLst>
      <p:ext uri="{BB962C8B-B14F-4D97-AF65-F5344CB8AC3E}">
        <p14:creationId xmlns:p14="http://schemas.microsoft.com/office/powerpoint/2010/main" val="1340872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100</a:t>
            </a:fld>
            <a:endParaRPr lang="zh-CN" altLang="en-US"/>
          </a:p>
        </p:txBody>
      </p:sp>
    </p:spTree>
    <p:extLst>
      <p:ext uri="{BB962C8B-B14F-4D97-AF65-F5344CB8AC3E}">
        <p14:creationId xmlns:p14="http://schemas.microsoft.com/office/powerpoint/2010/main" val="3916517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101</a:t>
            </a:fld>
            <a:endParaRPr lang="zh-CN" altLang="en-US"/>
          </a:p>
        </p:txBody>
      </p:sp>
    </p:spTree>
    <p:extLst>
      <p:ext uri="{BB962C8B-B14F-4D97-AF65-F5344CB8AC3E}">
        <p14:creationId xmlns:p14="http://schemas.microsoft.com/office/powerpoint/2010/main" val="21902159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102</a:t>
            </a:fld>
            <a:endParaRPr lang="zh-CN" altLang="en-US"/>
          </a:p>
        </p:txBody>
      </p:sp>
    </p:spTree>
    <p:extLst>
      <p:ext uri="{BB962C8B-B14F-4D97-AF65-F5344CB8AC3E}">
        <p14:creationId xmlns:p14="http://schemas.microsoft.com/office/powerpoint/2010/main" val="10609829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103</a:t>
            </a:fld>
            <a:endParaRPr lang="zh-CN" altLang="en-US"/>
          </a:p>
        </p:txBody>
      </p:sp>
    </p:spTree>
    <p:extLst>
      <p:ext uri="{BB962C8B-B14F-4D97-AF65-F5344CB8AC3E}">
        <p14:creationId xmlns:p14="http://schemas.microsoft.com/office/powerpoint/2010/main" val="317110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104</a:t>
            </a:fld>
            <a:endParaRPr lang="zh-CN" altLang="en-US"/>
          </a:p>
        </p:txBody>
      </p:sp>
    </p:spTree>
    <p:extLst>
      <p:ext uri="{BB962C8B-B14F-4D97-AF65-F5344CB8AC3E}">
        <p14:creationId xmlns:p14="http://schemas.microsoft.com/office/powerpoint/2010/main" val="32456031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105</a:t>
            </a:fld>
            <a:endParaRPr lang="zh-CN" altLang="en-US"/>
          </a:p>
        </p:txBody>
      </p:sp>
    </p:spTree>
    <p:extLst>
      <p:ext uri="{BB962C8B-B14F-4D97-AF65-F5344CB8AC3E}">
        <p14:creationId xmlns:p14="http://schemas.microsoft.com/office/powerpoint/2010/main" val="21581280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106</a:t>
            </a:fld>
            <a:endParaRPr lang="zh-CN" altLang="en-US"/>
          </a:p>
        </p:txBody>
      </p:sp>
    </p:spTree>
    <p:extLst>
      <p:ext uri="{BB962C8B-B14F-4D97-AF65-F5344CB8AC3E}">
        <p14:creationId xmlns:p14="http://schemas.microsoft.com/office/powerpoint/2010/main" val="37481100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107</a:t>
            </a:fld>
            <a:endParaRPr lang="zh-CN" altLang="en-US"/>
          </a:p>
        </p:txBody>
      </p:sp>
    </p:spTree>
    <p:extLst>
      <p:ext uri="{BB962C8B-B14F-4D97-AF65-F5344CB8AC3E}">
        <p14:creationId xmlns:p14="http://schemas.microsoft.com/office/powerpoint/2010/main" val="418514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108</a:t>
            </a:fld>
            <a:endParaRPr lang="zh-CN" altLang="en-US"/>
          </a:p>
        </p:txBody>
      </p:sp>
    </p:spTree>
    <p:extLst>
      <p:ext uri="{BB962C8B-B14F-4D97-AF65-F5344CB8AC3E}">
        <p14:creationId xmlns:p14="http://schemas.microsoft.com/office/powerpoint/2010/main" val="34482113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109</a:t>
            </a:fld>
            <a:endParaRPr lang="zh-CN" altLang="en-US"/>
          </a:p>
        </p:txBody>
      </p:sp>
    </p:spTree>
    <p:extLst>
      <p:ext uri="{BB962C8B-B14F-4D97-AF65-F5344CB8AC3E}">
        <p14:creationId xmlns:p14="http://schemas.microsoft.com/office/powerpoint/2010/main" val="39799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a:t>
            </a:fld>
            <a:endParaRPr lang="zh-CN" altLang="en-US"/>
          </a:p>
        </p:txBody>
      </p:sp>
    </p:spTree>
    <p:extLst>
      <p:ext uri="{BB962C8B-B14F-4D97-AF65-F5344CB8AC3E}">
        <p14:creationId xmlns:p14="http://schemas.microsoft.com/office/powerpoint/2010/main" val="26097355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110</a:t>
            </a:fld>
            <a:endParaRPr lang="zh-CN" altLang="en-US"/>
          </a:p>
        </p:txBody>
      </p:sp>
    </p:spTree>
    <p:extLst>
      <p:ext uri="{BB962C8B-B14F-4D97-AF65-F5344CB8AC3E}">
        <p14:creationId xmlns:p14="http://schemas.microsoft.com/office/powerpoint/2010/main" val="37185991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111</a:t>
            </a:fld>
            <a:endParaRPr lang="zh-CN" altLang="en-US"/>
          </a:p>
        </p:txBody>
      </p:sp>
    </p:spTree>
    <p:extLst>
      <p:ext uri="{BB962C8B-B14F-4D97-AF65-F5344CB8AC3E}">
        <p14:creationId xmlns:p14="http://schemas.microsoft.com/office/powerpoint/2010/main" val="32676426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112</a:t>
            </a:fld>
            <a:endParaRPr lang="zh-CN" altLang="en-US"/>
          </a:p>
        </p:txBody>
      </p:sp>
    </p:spTree>
    <p:extLst>
      <p:ext uri="{BB962C8B-B14F-4D97-AF65-F5344CB8AC3E}">
        <p14:creationId xmlns:p14="http://schemas.microsoft.com/office/powerpoint/2010/main" val="25131755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113</a:t>
            </a:fld>
            <a:endParaRPr lang="zh-CN" altLang="en-US"/>
          </a:p>
        </p:txBody>
      </p:sp>
    </p:spTree>
    <p:extLst>
      <p:ext uri="{BB962C8B-B14F-4D97-AF65-F5344CB8AC3E}">
        <p14:creationId xmlns:p14="http://schemas.microsoft.com/office/powerpoint/2010/main" val="9673523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114</a:t>
            </a:fld>
            <a:endParaRPr lang="zh-CN" altLang="en-US"/>
          </a:p>
        </p:txBody>
      </p:sp>
    </p:spTree>
    <p:extLst>
      <p:ext uri="{BB962C8B-B14F-4D97-AF65-F5344CB8AC3E}">
        <p14:creationId xmlns:p14="http://schemas.microsoft.com/office/powerpoint/2010/main" val="21343994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115</a:t>
            </a:fld>
            <a:endParaRPr lang="zh-CN" altLang="en-US"/>
          </a:p>
        </p:txBody>
      </p:sp>
    </p:spTree>
    <p:extLst>
      <p:ext uri="{BB962C8B-B14F-4D97-AF65-F5344CB8AC3E}">
        <p14:creationId xmlns:p14="http://schemas.microsoft.com/office/powerpoint/2010/main" val="25907774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116</a:t>
            </a:fld>
            <a:endParaRPr lang="zh-CN" altLang="en-US"/>
          </a:p>
        </p:txBody>
      </p:sp>
    </p:spTree>
    <p:extLst>
      <p:ext uri="{BB962C8B-B14F-4D97-AF65-F5344CB8AC3E}">
        <p14:creationId xmlns:p14="http://schemas.microsoft.com/office/powerpoint/2010/main" val="17345061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117</a:t>
            </a:fld>
            <a:endParaRPr lang="zh-CN" altLang="en-US"/>
          </a:p>
        </p:txBody>
      </p:sp>
    </p:spTree>
    <p:extLst>
      <p:ext uri="{BB962C8B-B14F-4D97-AF65-F5344CB8AC3E}">
        <p14:creationId xmlns:p14="http://schemas.microsoft.com/office/powerpoint/2010/main" val="15413114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118</a:t>
            </a:fld>
            <a:endParaRPr lang="zh-CN" altLang="en-US"/>
          </a:p>
        </p:txBody>
      </p:sp>
    </p:spTree>
    <p:extLst>
      <p:ext uri="{BB962C8B-B14F-4D97-AF65-F5344CB8AC3E}">
        <p14:creationId xmlns:p14="http://schemas.microsoft.com/office/powerpoint/2010/main" val="19110955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119</a:t>
            </a:fld>
            <a:endParaRPr lang="zh-CN" altLang="en-US"/>
          </a:p>
        </p:txBody>
      </p:sp>
    </p:spTree>
    <p:extLst>
      <p:ext uri="{BB962C8B-B14F-4D97-AF65-F5344CB8AC3E}">
        <p14:creationId xmlns:p14="http://schemas.microsoft.com/office/powerpoint/2010/main" val="2455085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a:t>
            </a:fld>
            <a:endParaRPr lang="zh-CN" altLang="en-US"/>
          </a:p>
        </p:txBody>
      </p:sp>
    </p:spTree>
    <p:extLst>
      <p:ext uri="{BB962C8B-B14F-4D97-AF65-F5344CB8AC3E}">
        <p14:creationId xmlns:p14="http://schemas.microsoft.com/office/powerpoint/2010/main" val="237716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120</a:t>
            </a:fld>
            <a:endParaRPr lang="zh-CN" altLang="en-US"/>
          </a:p>
        </p:txBody>
      </p:sp>
    </p:spTree>
    <p:extLst>
      <p:ext uri="{BB962C8B-B14F-4D97-AF65-F5344CB8AC3E}">
        <p14:creationId xmlns:p14="http://schemas.microsoft.com/office/powerpoint/2010/main" val="15996514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121</a:t>
            </a:fld>
            <a:endParaRPr lang="zh-CN" altLang="en-US"/>
          </a:p>
        </p:txBody>
      </p:sp>
    </p:spTree>
    <p:extLst>
      <p:ext uri="{BB962C8B-B14F-4D97-AF65-F5344CB8AC3E}">
        <p14:creationId xmlns:p14="http://schemas.microsoft.com/office/powerpoint/2010/main" val="34705731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122</a:t>
            </a:fld>
            <a:endParaRPr lang="zh-CN" altLang="en-US"/>
          </a:p>
        </p:txBody>
      </p:sp>
    </p:spTree>
    <p:extLst>
      <p:ext uri="{BB962C8B-B14F-4D97-AF65-F5344CB8AC3E}">
        <p14:creationId xmlns:p14="http://schemas.microsoft.com/office/powerpoint/2010/main" val="37028180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123</a:t>
            </a:fld>
            <a:endParaRPr lang="zh-CN" altLang="en-US"/>
          </a:p>
        </p:txBody>
      </p:sp>
    </p:spTree>
    <p:extLst>
      <p:ext uri="{BB962C8B-B14F-4D97-AF65-F5344CB8AC3E}">
        <p14:creationId xmlns:p14="http://schemas.microsoft.com/office/powerpoint/2010/main" val="830529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124</a:t>
            </a:fld>
            <a:endParaRPr lang="zh-CN" altLang="en-US"/>
          </a:p>
        </p:txBody>
      </p:sp>
    </p:spTree>
    <p:extLst>
      <p:ext uri="{BB962C8B-B14F-4D97-AF65-F5344CB8AC3E}">
        <p14:creationId xmlns:p14="http://schemas.microsoft.com/office/powerpoint/2010/main" val="7118517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125</a:t>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幻灯片图像占位符 1"/>
          <p:cNvSpPr>
            <a:spLocks noGrp="1" noRot="1" noChangeAspect="1"/>
          </p:cNvSpPr>
          <p:nvPr>
            <p:ph type="sldImg"/>
          </p:nvPr>
        </p:nvSpPr>
        <p:spPr/>
      </p:sp>
      <p:sp>
        <p:nvSpPr>
          <p:cNvPr id="1049020" name="备注占位符 2"/>
          <p:cNvSpPr>
            <a:spLocks noGrp="1"/>
          </p:cNvSpPr>
          <p:nvPr>
            <p:ph type="body" idx="1"/>
          </p:nvPr>
        </p:nvSpPr>
        <p:spPr/>
        <p:txBody>
          <a:bodyPr/>
          <a:lstStyle/>
          <a:p>
            <a:endParaRPr lang="zh-CN" altLang="en-US"/>
          </a:p>
        </p:txBody>
      </p:sp>
      <p:sp>
        <p:nvSpPr>
          <p:cNvPr id="1049021" name="灯片编号占位符 3"/>
          <p:cNvSpPr>
            <a:spLocks noGrp="1"/>
          </p:cNvSpPr>
          <p:nvPr>
            <p:ph type="sldNum" sz="quarter" idx="5"/>
          </p:nvPr>
        </p:nvSpPr>
        <p:spPr/>
        <p:txBody>
          <a:bodyPr/>
          <a:lstStyle/>
          <a:p>
            <a:fld id="{0F427697-679C-4579-8420-1771A68137B1}" type="slidenum">
              <a:rPr lang="zh-CN" altLang="en-US" smtClean="0"/>
              <a:t>126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13</a:t>
            </a:fld>
            <a:endParaRPr lang="zh-CN" altLang="en-US"/>
          </a:p>
        </p:txBody>
      </p:sp>
    </p:spTree>
    <p:extLst>
      <p:ext uri="{BB962C8B-B14F-4D97-AF65-F5344CB8AC3E}">
        <p14:creationId xmlns:p14="http://schemas.microsoft.com/office/powerpoint/2010/main" val="389310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16</a:t>
            </a:fld>
            <a:endParaRPr lang="zh-CN" altLang="en-US"/>
          </a:p>
        </p:txBody>
      </p:sp>
    </p:spTree>
    <p:extLst>
      <p:ext uri="{BB962C8B-B14F-4D97-AF65-F5344CB8AC3E}">
        <p14:creationId xmlns:p14="http://schemas.microsoft.com/office/powerpoint/2010/main" val="291079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17</a:t>
            </a:fld>
            <a:endParaRPr lang="zh-CN" altLang="en-US"/>
          </a:p>
        </p:txBody>
      </p:sp>
    </p:spTree>
    <p:extLst>
      <p:ext uri="{BB962C8B-B14F-4D97-AF65-F5344CB8AC3E}">
        <p14:creationId xmlns:p14="http://schemas.microsoft.com/office/powerpoint/2010/main" val="1790646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18</a:t>
            </a:fld>
            <a:endParaRPr lang="zh-CN" altLang="en-US"/>
          </a:p>
        </p:txBody>
      </p:sp>
    </p:spTree>
    <p:extLst>
      <p:ext uri="{BB962C8B-B14F-4D97-AF65-F5344CB8AC3E}">
        <p14:creationId xmlns:p14="http://schemas.microsoft.com/office/powerpoint/2010/main" val="3996905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19</a:t>
            </a:fld>
            <a:endParaRPr lang="zh-CN" altLang="en-US"/>
          </a:p>
        </p:txBody>
      </p:sp>
    </p:spTree>
    <p:extLst>
      <p:ext uri="{BB962C8B-B14F-4D97-AF65-F5344CB8AC3E}">
        <p14:creationId xmlns:p14="http://schemas.microsoft.com/office/powerpoint/2010/main" val="2078952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dirty="0"/>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20</a:t>
            </a:fld>
            <a:endParaRPr lang="zh-CN" altLang="en-US"/>
          </a:p>
        </p:txBody>
      </p:sp>
    </p:spTree>
    <p:extLst>
      <p:ext uri="{BB962C8B-B14F-4D97-AF65-F5344CB8AC3E}">
        <p14:creationId xmlns:p14="http://schemas.microsoft.com/office/powerpoint/2010/main" val="1025450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21</a:t>
            </a:fld>
            <a:endParaRPr lang="zh-CN" altLang="en-US"/>
          </a:p>
        </p:txBody>
      </p:sp>
    </p:spTree>
    <p:extLst>
      <p:ext uri="{BB962C8B-B14F-4D97-AF65-F5344CB8AC3E}">
        <p14:creationId xmlns:p14="http://schemas.microsoft.com/office/powerpoint/2010/main" val="4022722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22</a:t>
            </a:fld>
            <a:endParaRPr lang="zh-CN" altLang="en-US"/>
          </a:p>
        </p:txBody>
      </p:sp>
    </p:spTree>
    <p:extLst>
      <p:ext uri="{BB962C8B-B14F-4D97-AF65-F5344CB8AC3E}">
        <p14:creationId xmlns:p14="http://schemas.microsoft.com/office/powerpoint/2010/main" val="96748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23</a:t>
            </a:fld>
            <a:endParaRPr lang="zh-CN" altLang="en-US"/>
          </a:p>
        </p:txBody>
      </p:sp>
    </p:spTree>
    <p:extLst>
      <p:ext uri="{BB962C8B-B14F-4D97-AF65-F5344CB8AC3E}">
        <p14:creationId xmlns:p14="http://schemas.microsoft.com/office/powerpoint/2010/main" val="186057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24</a:t>
            </a:fld>
            <a:endParaRPr lang="zh-CN" altLang="en-US"/>
          </a:p>
        </p:txBody>
      </p:sp>
    </p:spTree>
    <p:extLst>
      <p:ext uri="{BB962C8B-B14F-4D97-AF65-F5344CB8AC3E}">
        <p14:creationId xmlns:p14="http://schemas.microsoft.com/office/powerpoint/2010/main" val="156236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25</a:t>
            </a:fld>
            <a:endParaRPr lang="zh-CN" altLang="en-US"/>
          </a:p>
        </p:txBody>
      </p:sp>
    </p:spTree>
    <p:extLst>
      <p:ext uri="{BB962C8B-B14F-4D97-AF65-F5344CB8AC3E}">
        <p14:creationId xmlns:p14="http://schemas.microsoft.com/office/powerpoint/2010/main" val="2468360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26</a:t>
            </a:fld>
            <a:endParaRPr lang="zh-CN" altLang="en-US"/>
          </a:p>
        </p:txBody>
      </p:sp>
    </p:spTree>
    <p:extLst>
      <p:ext uri="{BB962C8B-B14F-4D97-AF65-F5344CB8AC3E}">
        <p14:creationId xmlns:p14="http://schemas.microsoft.com/office/powerpoint/2010/main" val="3992108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27</a:t>
            </a:fld>
            <a:endParaRPr lang="zh-CN" altLang="en-US"/>
          </a:p>
        </p:txBody>
      </p:sp>
    </p:spTree>
    <p:extLst>
      <p:ext uri="{BB962C8B-B14F-4D97-AF65-F5344CB8AC3E}">
        <p14:creationId xmlns:p14="http://schemas.microsoft.com/office/powerpoint/2010/main" val="48153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28</a:t>
            </a:fld>
            <a:endParaRPr lang="zh-CN" altLang="en-US"/>
          </a:p>
        </p:txBody>
      </p:sp>
    </p:spTree>
    <p:extLst>
      <p:ext uri="{BB962C8B-B14F-4D97-AF65-F5344CB8AC3E}">
        <p14:creationId xmlns:p14="http://schemas.microsoft.com/office/powerpoint/2010/main" val="3412355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29</a:t>
            </a:fld>
            <a:endParaRPr lang="zh-CN" altLang="en-US"/>
          </a:p>
        </p:txBody>
      </p:sp>
    </p:spTree>
    <p:extLst>
      <p:ext uri="{BB962C8B-B14F-4D97-AF65-F5344CB8AC3E}">
        <p14:creationId xmlns:p14="http://schemas.microsoft.com/office/powerpoint/2010/main" val="323599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30</a:t>
            </a:fld>
            <a:endParaRPr lang="zh-CN" altLang="en-US"/>
          </a:p>
        </p:txBody>
      </p:sp>
    </p:spTree>
    <p:extLst>
      <p:ext uri="{BB962C8B-B14F-4D97-AF65-F5344CB8AC3E}">
        <p14:creationId xmlns:p14="http://schemas.microsoft.com/office/powerpoint/2010/main" val="657026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31</a:t>
            </a:fld>
            <a:endParaRPr lang="zh-CN" altLang="en-US"/>
          </a:p>
        </p:txBody>
      </p:sp>
    </p:spTree>
    <p:extLst>
      <p:ext uri="{BB962C8B-B14F-4D97-AF65-F5344CB8AC3E}">
        <p14:creationId xmlns:p14="http://schemas.microsoft.com/office/powerpoint/2010/main" val="91628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32</a:t>
            </a:fld>
            <a:endParaRPr lang="zh-CN" altLang="en-US"/>
          </a:p>
        </p:txBody>
      </p:sp>
    </p:spTree>
    <p:extLst>
      <p:ext uri="{BB962C8B-B14F-4D97-AF65-F5344CB8AC3E}">
        <p14:creationId xmlns:p14="http://schemas.microsoft.com/office/powerpoint/2010/main" val="2240531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33</a:t>
            </a:fld>
            <a:endParaRPr lang="zh-CN" altLang="en-US"/>
          </a:p>
        </p:txBody>
      </p:sp>
    </p:spTree>
    <p:extLst>
      <p:ext uri="{BB962C8B-B14F-4D97-AF65-F5344CB8AC3E}">
        <p14:creationId xmlns:p14="http://schemas.microsoft.com/office/powerpoint/2010/main" val="205947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34</a:t>
            </a:fld>
            <a:endParaRPr lang="zh-CN" altLang="en-US"/>
          </a:p>
        </p:txBody>
      </p:sp>
    </p:spTree>
    <p:extLst>
      <p:ext uri="{BB962C8B-B14F-4D97-AF65-F5344CB8AC3E}">
        <p14:creationId xmlns:p14="http://schemas.microsoft.com/office/powerpoint/2010/main" val="3163155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35</a:t>
            </a:fld>
            <a:endParaRPr lang="zh-CN" altLang="en-US"/>
          </a:p>
        </p:txBody>
      </p:sp>
    </p:spTree>
    <p:extLst>
      <p:ext uri="{BB962C8B-B14F-4D97-AF65-F5344CB8AC3E}">
        <p14:creationId xmlns:p14="http://schemas.microsoft.com/office/powerpoint/2010/main" val="1861197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36</a:t>
            </a:fld>
            <a:endParaRPr lang="zh-CN" altLang="en-US"/>
          </a:p>
        </p:txBody>
      </p:sp>
    </p:spTree>
    <p:extLst>
      <p:ext uri="{BB962C8B-B14F-4D97-AF65-F5344CB8AC3E}">
        <p14:creationId xmlns:p14="http://schemas.microsoft.com/office/powerpoint/2010/main" val="166340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37</a:t>
            </a:fld>
            <a:endParaRPr lang="zh-CN" altLang="en-US"/>
          </a:p>
        </p:txBody>
      </p:sp>
    </p:spTree>
    <p:extLst>
      <p:ext uri="{BB962C8B-B14F-4D97-AF65-F5344CB8AC3E}">
        <p14:creationId xmlns:p14="http://schemas.microsoft.com/office/powerpoint/2010/main" val="2918208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38</a:t>
            </a:fld>
            <a:endParaRPr lang="zh-CN" altLang="en-US"/>
          </a:p>
        </p:txBody>
      </p:sp>
    </p:spTree>
    <p:extLst>
      <p:ext uri="{BB962C8B-B14F-4D97-AF65-F5344CB8AC3E}">
        <p14:creationId xmlns:p14="http://schemas.microsoft.com/office/powerpoint/2010/main" val="4141585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39</a:t>
            </a:fld>
            <a:endParaRPr lang="zh-CN" altLang="en-US"/>
          </a:p>
        </p:txBody>
      </p:sp>
    </p:spTree>
    <p:extLst>
      <p:ext uri="{BB962C8B-B14F-4D97-AF65-F5344CB8AC3E}">
        <p14:creationId xmlns:p14="http://schemas.microsoft.com/office/powerpoint/2010/main" val="165285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4</a:t>
            </a:fld>
            <a:endParaRPr lang="zh-CN" altLang="en-US"/>
          </a:p>
        </p:txBody>
      </p:sp>
    </p:spTree>
    <p:extLst>
      <p:ext uri="{BB962C8B-B14F-4D97-AF65-F5344CB8AC3E}">
        <p14:creationId xmlns:p14="http://schemas.microsoft.com/office/powerpoint/2010/main" val="463958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40</a:t>
            </a:fld>
            <a:endParaRPr lang="zh-CN" altLang="en-US"/>
          </a:p>
        </p:txBody>
      </p:sp>
    </p:spTree>
    <p:extLst>
      <p:ext uri="{BB962C8B-B14F-4D97-AF65-F5344CB8AC3E}">
        <p14:creationId xmlns:p14="http://schemas.microsoft.com/office/powerpoint/2010/main" val="2604820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41</a:t>
            </a:fld>
            <a:endParaRPr lang="zh-CN" altLang="en-US"/>
          </a:p>
        </p:txBody>
      </p:sp>
    </p:spTree>
    <p:extLst>
      <p:ext uri="{BB962C8B-B14F-4D97-AF65-F5344CB8AC3E}">
        <p14:creationId xmlns:p14="http://schemas.microsoft.com/office/powerpoint/2010/main" val="1771333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42</a:t>
            </a:fld>
            <a:endParaRPr lang="zh-CN" altLang="en-US"/>
          </a:p>
        </p:txBody>
      </p:sp>
    </p:spTree>
    <p:extLst>
      <p:ext uri="{BB962C8B-B14F-4D97-AF65-F5344CB8AC3E}">
        <p14:creationId xmlns:p14="http://schemas.microsoft.com/office/powerpoint/2010/main" val="2764233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43</a:t>
            </a:fld>
            <a:endParaRPr lang="zh-CN" altLang="en-US"/>
          </a:p>
        </p:txBody>
      </p:sp>
    </p:spTree>
    <p:extLst>
      <p:ext uri="{BB962C8B-B14F-4D97-AF65-F5344CB8AC3E}">
        <p14:creationId xmlns:p14="http://schemas.microsoft.com/office/powerpoint/2010/main" val="1912959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44</a:t>
            </a:fld>
            <a:endParaRPr lang="zh-CN" altLang="en-US"/>
          </a:p>
        </p:txBody>
      </p:sp>
    </p:spTree>
    <p:extLst>
      <p:ext uri="{BB962C8B-B14F-4D97-AF65-F5344CB8AC3E}">
        <p14:creationId xmlns:p14="http://schemas.microsoft.com/office/powerpoint/2010/main" val="2902645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45</a:t>
            </a:fld>
            <a:endParaRPr lang="zh-CN" altLang="en-US"/>
          </a:p>
        </p:txBody>
      </p:sp>
    </p:spTree>
    <p:extLst>
      <p:ext uri="{BB962C8B-B14F-4D97-AF65-F5344CB8AC3E}">
        <p14:creationId xmlns:p14="http://schemas.microsoft.com/office/powerpoint/2010/main" val="23330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46</a:t>
            </a:fld>
            <a:endParaRPr lang="zh-CN" altLang="en-US"/>
          </a:p>
        </p:txBody>
      </p:sp>
    </p:spTree>
    <p:extLst>
      <p:ext uri="{BB962C8B-B14F-4D97-AF65-F5344CB8AC3E}">
        <p14:creationId xmlns:p14="http://schemas.microsoft.com/office/powerpoint/2010/main" val="547328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47</a:t>
            </a:fld>
            <a:endParaRPr lang="zh-CN" altLang="en-US"/>
          </a:p>
        </p:txBody>
      </p:sp>
    </p:spTree>
    <p:extLst>
      <p:ext uri="{BB962C8B-B14F-4D97-AF65-F5344CB8AC3E}">
        <p14:creationId xmlns:p14="http://schemas.microsoft.com/office/powerpoint/2010/main" val="3606399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48</a:t>
            </a:fld>
            <a:endParaRPr lang="zh-CN" altLang="en-US"/>
          </a:p>
        </p:txBody>
      </p:sp>
    </p:spTree>
    <p:extLst>
      <p:ext uri="{BB962C8B-B14F-4D97-AF65-F5344CB8AC3E}">
        <p14:creationId xmlns:p14="http://schemas.microsoft.com/office/powerpoint/2010/main" val="2367361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49</a:t>
            </a:fld>
            <a:endParaRPr lang="zh-CN" altLang="en-US"/>
          </a:p>
        </p:txBody>
      </p:sp>
    </p:spTree>
    <p:extLst>
      <p:ext uri="{BB962C8B-B14F-4D97-AF65-F5344CB8AC3E}">
        <p14:creationId xmlns:p14="http://schemas.microsoft.com/office/powerpoint/2010/main" val="377069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5</a:t>
            </a:fld>
            <a:endParaRPr lang="zh-CN" altLang="en-US"/>
          </a:p>
        </p:txBody>
      </p:sp>
    </p:spTree>
    <p:extLst>
      <p:ext uri="{BB962C8B-B14F-4D97-AF65-F5344CB8AC3E}">
        <p14:creationId xmlns:p14="http://schemas.microsoft.com/office/powerpoint/2010/main" val="124631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50</a:t>
            </a:fld>
            <a:endParaRPr lang="zh-CN" altLang="en-US"/>
          </a:p>
        </p:txBody>
      </p:sp>
    </p:spTree>
    <p:extLst>
      <p:ext uri="{BB962C8B-B14F-4D97-AF65-F5344CB8AC3E}">
        <p14:creationId xmlns:p14="http://schemas.microsoft.com/office/powerpoint/2010/main" val="3928719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51</a:t>
            </a:fld>
            <a:endParaRPr lang="zh-CN" altLang="en-US"/>
          </a:p>
        </p:txBody>
      </p:sp>
    </p:spTree>
    <p:extLst>
      <p:ext uri="{BB962C8B-B14F-4D97-AF65-F5344CB8AC3E}">
        <p14:creationId xmlns:p14="http://schemas.microsoft.com/office/powerpoint/2010/main" val="608322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52</a:t>
            </a:fld>
            <a:endParaRPr lang="zh-CN" altLang="en-US"/>
          </a:p>
        </p:txBody>
      </p:sp>
    </p:spTree>
    <p:extLst>
      <p:ext uri="{BB962C8B-B14F-4D97-AF65-F5344CB8AC3E}">
        <p14:creationId xmlns:p14="http://schemas.microsoft.com/office/powerpoint/2010/main" val="472868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53</a:t>
            </a:fld>
            <a:endParaRPr lang="zh-CN" altLang="en-US"/>
          </a:p>
        </p:txBody>
      </p:sp>
    </p:spTree>
    <p:extLst>
      <p:ext uri="{BB962C8B-B14F-4D97-AF65-F5344CB8AC3E}">
        <p14:creationId xmlns:p14="http://schemas.microsoft.com/office/powerpoint/2010/main" val="331523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54</a:t>
            </a:fld>
            <a:endParaRPr lang="zh-CN" altLang="en-US"/>
          </a:p>
        </p:txBody>
      </p:sp>
    </p:spTree>
    <p:extLst>
      <p:ext uri="{BB962C8B-B14F-4D97-AF65-F5344CB8AC3E}">
        <p14:creationId xmlns:p14="http://schemas.microsoft.com/office/powerpoint/2010/main" val="720820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55</a:t>
            </a:fld>
            <a:endParaRPr lang="zh-CN" altLang="en-US"/>
          </a:p>
        </p:txBody>
      </p:sp>
    </p:spTree>
    <p:extLst>
      <p:ext uri="{BB962C8B-B14F-4D97-AF65-F5344CB8AC3E}">
        <p14:creationId xmlns:p14="http://schemas.microsoft.com/office/powerpoint/2010/main" val="1914886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56</a:t>
            </a:fld>
            <a:endParaRPr lang="zh-CN" altLang="en-US"/>
          </a:p>
        </p:txBody>
      </p:sp>
    </p:spTree>
    <p:extLst>
      <p:ext uri="{BB962C8B-B14F-4D97-AF65-F5344CB8AC3E}">
        <p14:creationId xmlns:p14="http://schemas.microsoft.com/office/powerpoint/2010/main" val="2527689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57</a:t>
            </a:fld>
            <a:endParaRPr lang="zh-CN" altLang="en-US"/>
          </a:p>
        </p:txBody>
      </p:sp>
    </p:spTree>
    <p:extLst>
      <p:ext uri="{BB962C8B-B14F-4D97-AF65-F5344CB8AC3E}">
        <p14:creationId xmlns:p14="http://schemas.microsoft.com/office/powerpoint/2010/main" val="3900238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58</a:t>
            </a:fld>
            <a:endParaRPr lang="zh-CN" altLang="en-US"/>
          </a:p>
        </p:txBody>
      </p:sp>
    </p:spTree>
    <p:extLst>
      <p:ext uri="{BB962C8B-B14F-4D97-AF65-F5344CB8AC3E}">
        <p14:creationId xmlns:p14="http://schemas.microsoft.com/office/powerpoint/2010/main" val="2538629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59</a:t>
            </a:fld>
            <a:endParaRPr lang="zh-CN" altLang="en-US"/>
          </a:p>
        </p:txBody>
      </p:sp>
    </p:spTree>
    <p:extLst>
      <p:ext uri="{BB962C8B-B14F-4D97-AF65-F5344CB8AC3E}">
        <p14:creationId xmlns:p14="http://schemas.microsoft.com/office/powerpoint/2010/main" val="93762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6</a:t>
            </a:fld>
            <a:endParaRPr lang="zh-CN" altLang="en-US"/>
          </a:p>
        </p:txBody>
      </p:sp>
    </p:spTree>
    <p:extLst>
      <p:ext uri="{BB962C8B-B14F-4D97-AF65-F5344CB8AC3E}">
        <p14:creationId xmlns:p14="http://schemas.microsoft.com/office/powerpoint/2010/main" val="2504415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60</a:t>
            </a:fld>
            <a:endParaRPr lang="zh-CN" altLang="en-US"/>
          </a:p>
        </p:txBody>
      </p:sp>
    </p:spTree>
    <p:extLst>
      <p:ext uri="{BB962C8B-B14F-4D97-AF65-F5344CB8AC3E}">
        <p14:creationId xmlns:p14="http://schemas.microsoft.com/office/powerpoint/2010/main" val="42588673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61</a:t>
            </a:fld>
            <a:endParaRPr lang="zh-CN" altLang="en-US"/>
          </a:p>
        </p:txBody>
      </p:sp>
    </p:spTree>
    <p:extLst>
      <p:ext uri="{BB962C8B-B14F-4D97-AF65-F5344CB8AC3E}">
        <p14:creationId xmlns:p14="http://schemas.microsoft.com/office/powerpoint/2010/main" val="15478952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62</a:t>
            </a:fld>
            <a:endParaRPr lang="zh-CN" altLang="en-US"/>
          </a:p>
        </p:txBody>
      </p:sp>
    </p:spTree>
    <p:extLst>
      <p:ext uri="{BB962C8B-B14F-4D97-AF65-F5344CB8AC3E}">
        <p14:creationId xmlns:p14="http://schemas.microsoft.com/office/powerpoint/2010/main" val="3203212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63</a:t>
            </a:fld>
            <a:endParaRPr lang="zh-CN" altLang="en-US"/>
          </a:p>
        </p:txBody>
      </p:sp>
    </p:spTree>
    <p:extLst>
      <p:ext uri="{BB962C8B-B14F-4D97-AF65-F5344CB8AC3E}">
        <p14:creationId xmlns:p14="http://schemas.microsoft.com/office/powerpoint/2010/main" val="2663589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64</a:t>
            </a:fld>
            <a:endParaRPr lang="zh-CN" altLang="en-US"/>
          </a:p>
        </p:txBody>
      </p:sp>
    </p:spTree>
    <p:extLst>
      <p:ext uri="{BB962C8B-B14F-4D97-AF65-F5344CB8AC3E}">
        <p14:creationId xmlns:p14="http://schemas.microsoft.com/office/powerpoint/2010/main" val="572824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65</a:t>
            </a:fld>
            <a:endParaRPr lang="zh-CN" altLang="en-US"/>
          </a:p>
        </p:txBody>
      </p:sp>
    </p:spTree>
    <p:extLst>
      <p:ext uri="{BB962C8B-B14F-4D97-AF65-F5344CB8AC3E}">
        <p14:creationId xmlns:p14="http://schemas.microsoft.com/office/powerpoint/2010/main" val="1573360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66</a:t>
            </a:fld>
            <a:endParaRPr lang="zh-CN" altLang="en-US"/>
          </a:p>
        </p:txBody>
      </p:sp>
    </p:spTree>
    <p:extLst>
      <p:ext uri="{BB962C8B-B14F-4D97-AF65-F5344CB8AC3E}">
        <p14:creationId xmlns:p14="http://schemas.microsoft.com/office/powerpoint/2010/main" val="212673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67</a:t>
            </a:fld>
            <a:endParaRPr lang="zh-CN" altLang="en-US"/>
          </a:p>
        </p:txBody>
      </p:sp>
    </p:spTree>
    <p:extLst>
      <p:ext uri="{BB962C8B-B14F-4D97-AF65-F5344CB8AC3E}">
        <p14:creationId xmlns:p14="http://schemas.microsoft.com/office/powerpoint/2010/main" val="1132710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68</a:t>
            </a:fld>
            <a:endParaRPr lang="zh-CN" altLang="en-US"/>
          </a:p>
        </p:txBody>
      </p:sp>
    </p:spTree>
    <p:extLst>
      <p:ext uri="{BB962C8B-B14F-4D97-AF65-F5344CB8AC3E}">
        <p14:creationId xmlns:p14="http://schemas.microsoft.com/office/powerpoint/2010/main" val="369674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69</a:t>
            </a:fld>
            <a:endParaRPr lang="zh-CN" altLang="en-US"/>
          </a:p>
        </p:txBody>
      </p:sp>
    </p:spTree>
    <p:extLst>
      <p:ext uri="{BB962C8B-B14F-4D97-AF65-F5344CB8AC3E}">
        <p14:creationId xmlns:p14="http://schemas.microsoft.com/office/powerpoint/2010/main" val="253538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7</a:t>
            </a:fld>
            <a:endParaRPr lang="zh-CN" altLang="en-US"/>
          </a:p>
        </p:txBody>
      </p:sp>
    </p:spTree>
    <p:extLst>
      <p:ext uri="{BB962C8B-B14F-4D97-AF65-F5344CB8AC3E}">
        <p14:creationId xmlns:p14="http://schemas.microsoft.com/office/powerpoint/2010/main" val="41445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70</a:t>
            </a:fld>
            <a:endParaRPr lang="zh-CN" altLang="en-US"/>
          </a:p>
        </p:txBody>
      </p:sp>
    </p:spTree>
    <p:extLst>
      <p:ext uri="{BB962C8B-B14F-4D97-AF65-F5344CB8AC3E}">
        <p14:creationId xmlns:p14="http://schemas.microsoft.com/office/powerpoint/2010/main" val="21604572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71</a:t>
            </a:fld>
            <a:endParaRPr lang="zh-CN" altLang="en-US"/>
          </a:p>
        </p:txBody>
      </p:sp>
    </p:spTree>
    <p:extLst>
      <p:ext uri="{BB962C8B-B14F-4D97-AF65-F5344CB8AC3E}">
        <p14:creationId xmlns:p14="http://schemas.microsoft.com/office/powerpoint/2010/main" val="25111121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72</a:t>
            </a:fld>
            <a:endParaRPr lang="zh-CN" altLang="en-US"/>
          </a:p>
        </p:txBody>
      </p:sp>
    </p:spTree>
    <p:extLst>
      <p:ext uri="{BB962C8B-B14F-4D97-AF65-F5344CB8AC3E}">
        <p14:creationId xmlns:p14="http://schemas.microsoft.com/office/powerpoint/2010/main" val="20364429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73</a:t>
            </a:fld>
            <a:endParaRPr lang="zh-CN" altLang="en-US"/>
          </a:p>
        </p:txBody>
      </p:sp>
    </p:spTree>
    <p:extLst>
      <p:ext uri="{BB962C8B-B14F-4D97-AF65-F5344CB8AC3E}">
        <p14:creationId xmlns:p14="http://schemas.microsoft.com/office/powerpoint/2010/main" val="2362277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74</a:t>
            </a:fld>
            <a:endParaRPr lang="zh-CN" altLang="en-US"/>
          </a:p>
        </p:txBody>
      </p:sp>
    </p:spTree>
    <p:extLst>
      <p:ext uri="{BB962C8B-B14F-4D97-AF65-F5344CB8AC3E}">
        <p14:creationId xmlns:p14="http://schemas.microsoft.com/office/powerpoint/2010/main" val="1324680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75</a:t>
            </a:fld>
            <a:endParaRPr lang="zh-CN" altLang="en-US"/>
          </a:p>
        </p:txBody>
      </p:sp>
    </p:spTree>
    <p:extLst>
      <p:ext uri="{BB962C8B-B14F-4D97-AF65-F5344CB8AC3E}">
        <p14:creationId xmlns:p14="http://schemas.microsoft.com/office/powerpoint/2010/main" val="37500604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76</a:t>
            </a:fld>
            <a:endParaRPr lang="zh-CN" altLang="en-US"/>
          </a:p>
        </p:txBody>
      </p:sp>
    </p:spTree>
    <p:extLst>
      <p:ext uri="{BB962C8B-B14F-4D97-AF65-F5344CB8AC3E}">
        <p14:creationId xmlns:p14="http://schemas.microsoft.com/office/powerpoint/2010/main" val="4661502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77</a:t>
            </a:fld>
            <a:endParaRPr lang="zh-CN" altLang="en-US"/>
          </a:p>
        </p:txBody>
      </p:sp>
    </p:spTree>
    <p:extLst>
      <p:ext uri="{BB962C8B-B14F-4D97-AF65-F5344CB8AC3E}">
        <p14:creationId xmlns:p14="http://schemas.microsoft.com/office/powerpoint/2010/main" val="32563725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78</a:t>
            </a:fld>
            <a:endParaRPr lang="zh-CN" altLang="en-US"/>
          </a:p>
        </p:txBody>
      </p:sp>
    </p:spTree>
    <p:extLst>
      <p:ext uri="{BB962C8B-B14F-4D97-AF65-F5344CB8AC3E}">
        <p14:creationId xmlns:p14="http://schemas.microsoft.com/office/powerpoint/2010/main" val="15758533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79</a:t>
            </a:fld>
            <a:endParaRPr lang="zh-CN" altLang="en-US"/>
          </a:p>
        </p:txBody>
      </p:sp>
    </p:spTree>
    <p:extLst>
      <p:ext uri="{BB962C8B-B14F-4D97-AF65-F5344CB8AC3E}">
        <p14:creationId xmlns:p14="http://schemas.microsoft.com/office/powerpoint/2010/main" val="399723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8</a:t>
            </a:fld>
            <a:endParaRPr lang="zh-CN" altLang="en-US"/>
          </a:p>
        </p:txBody>
      </p:sp>
    </p:spTree>
    <p:extLst>
      <p:ext uri="{BB962C8B-B14F-4D97-AF65-F5344CB8AC3E}">
        <p14:creationId xmlns:p14="http://schemas.microsoft.com/office/powerpoint/2010/main" val="2247469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80</a:t>
            </a:fld>
            <a:endParaRPr lang="zh-CN" altLang="en-US"/>
          </a:p>
        </p:txBody>
      </p:sp>
    </p:spTree>
    <p:extLst>
      <p:ext uri="{BB962C8B-B14F-4D97-AF65-F5344CB8AC3E}">
        <p14:creationId xmlns:p14="http://schemas.microsoft.com/office/powerpoint/2010/main" val="30986656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81</a:t>
            </a:fld>
            <a:endParaRPr lang="zh-CN" altLang="en-US"/>
          </a:p>
        </p:txBody>
      </p:sp>
    </p:spTree>
    <p:extLst>
      <p:ext uri="{BB962C8B-B14F-4D97-AF65-F5344CB8AC3E}">
        <p14:creationId xmlns:p14="http://schemas.microsoft.com/office/powerpoint/2010/main" val="37666122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82</a:t>
            </a:fld>
            <a:endParaRPr lang="zh-CN" altLang="en-US"/>
          </a:p>
        </p:txBody>
      </p:sp>
    </p:spTree>
    <p:extLst>
      <p:ext uri="{BB962C8B-B14F-4D97-AF65-F5344CB8AC3E}">
        <p14:creationId xmlns:p14="http://schemas.microsoft.com/office/powerpoint/2010/main" val="35189312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83</a:t>
            </a:fld>
            <a:endParaRPr lang="zh-CN" altLang="en-US"/>
          </a:p>
        </p:txBody>
      </p:sp>
    </p:spTree>
    <p:extLst>
      <p:ext uri="{BB962C8B-B14F-4D97-AF65-F5344CB8AC3E}">
        <p14:creationId xmlns:p14="http://schemas.microsoft.com/office/powerpoint/2010/main" val="29571108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84</a:t>
            </a:fld>
            <a:endParaRPr lang="zh-CN" altLang="en-US"/>
          </a:p>
        </p:txBody>
      </p:sp>
    </p:spTree>
    <p:extLst>
      <p:ext uri="{BB962C8B-B14F-4D97-AF65-F5344CB8AC3E}">
        <p14:creationId xmlns:p14="http://schemas.microsoft.com/office/powerpoint/2010/main" val="317672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85</a:t>
            </a:fld>
            <a:endParaRPr lang="zh-CN" altLang="en-US"/>
          </a:p>
        </p:txBody>
      </p:sp>
    </p:spTree>
    <p:extLst>
      <p:ext uri="{BB962C8B-B14F-4D97-AF65-F5344CB8AC3E}">
        <p14:creationId xmlns:p14="http://schemas.microsoft.com/office/powerpoint/2010/main" val="35354485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86</a:t>
            </a:fld>
            <a:endParaRPr lang="zh-CN" altLang="en-US"/>
          </a:p>
        </p:txBody>
      </p:sp>
    </p:spTree>
    <p:extLst>
      <p:ext uri="{BB962C8B-B14F-4D97-AF65-F5344CB8AC3E}">
        <p14:creationId xmlns:p14="http://schemas.microsoft.com/office/powerpoint/2010/main" val="21972276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87</a:t>
            </a:fld>
            <a:endParaRPr lang="zh-CN" altLang="en-US"/>
          </a:p>
        </p:txBody>
      </p:sp>
    </p:spTree>
    <p:extLst>
      <p:ext uri="{BB962C8B-B14F-4D97-AF65-F5344CB8AC3E}">
        <p14:creationId xmlns:p14="http://schemas.microsoft.com/office/powerpoint/2010/main" val="2735550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88</a:t>
            </a:fld>
            <a:endParaRPr lang="zh-CN" altLang="en-US"/>
          </a:p>
        </p:txBody>
      </p:sp>
    </p:spTree>
    <p:extLst>
      <p:ext uri="{BB962C8B-B14F-4D97-AF65-F5344CB8AC3E}">
        <p14:creationId xmlns:p14="http://schemas.microsoft.com/office/powerpoint/2010/main" val="6637320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89</a:t>
            </a:fld>
            <a:endParaRPr lang="zh-CN" altLang="en-US"/>
          </a:p>
        </p:txBody>
      </p:sp>
    </p:spTree>
    <p:extLst>
      <p:ext uri="{BB962C8B-B14F-4D97-AF65-F5344CB8AC3E}">
        <p14:creationId xmlns:p14="http://schemas.microsoft.com/office/powerpoint/2010/main" val="972807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9</a:t>
            </a:fld>
            <a:endParaRPr lang="zh-CN" altLang="en-US"/>
          </a:p>
        </p:txBody>
      </p:sp>
    </p:spTree>
    <p:extLst>
      <p:ext uri="{BB962C8B-B14F-4D97-AF65-F5344CB8AC3E}">
        <p14:creationId xmlns:p14="http://schemas.microsoft.com/office/powerpoint/2010/main" val="16700712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90</a:t>
            </a:fld>
            <a:endParaRPr lang="zh-CN" altLang="en-US"/>
          </a:p>
        </p:txBody>
      </p:sp>
    </p:spTree>
    <p:extLst>
      <p:ext uri="{BB962C8B-B14F-4D97-AF65-F5344CB8AC3E}">
        <p14:creationId xmlns:p14="http://schemas.microsoft.com/office/powerpoint/2010/main" val="2882933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91</a:t>
            </a:fld>
            <a:endParaRPr lang="zh-CN" altLang="en-US"/>
          </a:p>
        </p:txBody>
      </p:sp>
    </p:spTree>
    <p:extLst>
      <p:ext uri="{BB962C8B-B14F-4D97-AF65-F5344CB8AC3E}">
        <p14:creationId xmlns:p14="http://schemas.microsoft.com/office/powerpoint/2010/main" val="26273064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92</a:t>
            </a:fld>
            <a:endParaRPr lang="zh-CN" altLang="en-US"/>
          </a:p>
        </p:txBody>
      </p:sp>
    </p:spTree>
    <p:extLst>
      <p:ext uri="{BB962C8B-B14F-4D97-AF65-F5344CB8AC3E}">
        <p14:creationId xmlns:p14="http://schemas.microsoft.com/office/powerpoint/2010/main" val="6383384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93</a:t>
            </a:fld>
            <a:endParaRPr lang="zh-CN" altLang="en-US"/>
          </a:p>
        </p:txBody>
      </p:sp>
    </p:spTree>
    <p:extLst>
      <p:ext uri="{BB962C8B-B14F-4D97-AF65-F5344CB8AC3E}">
        <p14:creationId xmlns:p14="http://schemas.microsoft.com/office/powerpoint/2010/main" val="13841545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94</a:t>
            </a:fld>
            <a:endParaRPr lang="zh-CN" altLang="en-US"/>
          </a:p>
        </p:txBody>
      </p:sp>
    </p:spTree>
    <p:extLst>
      <p:ext uri="{BB962C8B-B14F-4D97-AF65-F5344CB8AC3E}">
        <p14:creationId xmlns:p14="http://schemas.microsoft.com/office/powerpoint/2010/main" val="6456790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95</a:t>
            </a:fld>
            <a:endParaRPr lang="zh-CN" altLang="en-US"/>
          </a:p>
        </p:txBody>
      </p:sp>
    </p:spTree>
    <p:extLst>
      <p:ext uri="{BB962C8B-B14F-4D97-AF65-F5344CB8AC3E}">
        <p14:creationId xmlns:p14="http://schemas.microsoft.com/office/powerpoint/2010/main" val="42635669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96</a:t>
            </a:fld>
            <a:endParaRPr lang="zh-CN" altLang="en-US"/>
          </a:p>
        </p:txBody>
      </p:sp>
    </p:spTree>
    <p:extLst>
      <p:ext uri="{BB962C8B-B14F-4D97-AF65-F5344CB8AC3E}">
        <p14:creationId xmlns:p14="http://schemas.microsoft.com/office/powerpoint/2010/main" val="17720362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97</a:t>
            </a:fld>
            <a:endParaRPr lang="zh-CN" altLang="en-US"/>
          </a:p>
        </p:txBody>
      </p:sp>
    </p:spTree>
    <p:extLst>
      <p:ext uri="{BB962C8B-B14F-4D97-AF65-F5344CB8AC3E}">
        <p14:creationId xmlns:p14="http://schemas.microsoft.com/office/powerpoint/2010/main" val="33158085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98</a:t>
            </a:fld>
            <a:endParaRPr lang="zh-CN" altLang="en-US"/>
          </a:p>
        </p:txBody>
      </p:sp>
    </p:spTree>
    <p:extLst>
      <p:ext uri="{BB962C8B-B14F-4D97-AF65-F5344CB8AC3E}">
        <p14:creationId xmlns:p14="http://schemas.microsoft.com/office/powerpoint/2010/main" val="27490966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99</a:t>
            </a:fld>
            <a:endParaRPr lang="zh-CN" altLang="en-US"/>
          </a:p>
        </p:txBody>
      </p:sp>
    </p:spTree>
    <p:extLst>
      <p:ext uri="{BB962C8B-B14F-4D97-AF65-F5344CB8AC3E}">
        <p14:creationId xmlns:p14="http://schemas.microsoft.com/office/powerpoint/2010/main" val="2653483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48624" name="流程图: 文档 10"/>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5" name="矩形 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6" name="流程图: 文档 6"/>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7" name="任意多边形: 形状 14"/>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5" name="组合 18"/>
          <p:cNvGrpSpPr/>
          <p:nvPr userDrawn="1"/>
        </p:nvGrpSpPr>
        <p:grpSpPr>
          <a:xfrm>
            <a:off x="10483516" y="852525"/>
            <a:ext cx="611974" cy="129836"/>
            <a:chOff x="6705601" y="1045030"/>
            <a:chExt cx="611974" cy="129836"/>
          </a:xfrm>
        </p:grpSpPr>
        <p:sp>
          <p:nvSpPr>
            <p:cNvPr id="1048628" name="椭圆 19"/>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9" name="椭圆 20"/>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0" name="椭圆 21"/>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96" name="组合 22"/>
          <p:cNvGrpSpPr/>
          <p:nvPr userDrawn="1"/>
        </p:nvGrpSpPr>
        <p:grpSpPr>
          <a:xfrm>
            <a:off x="1230320" y="5925841"/>
            <a:ext cx="611974" cy="129836"/>
            <a:chOff x="6705601" y="1045030"/>
            <a:chExt cx="611974" cy="129836"/>
          </a:xfrm>
          <a:solidFill>
            <a:srgbClr val="2C3998"/>
          </a:solidFill>
        </p:grpSpPr>
        <p:sp>
          <p:nvSpPr>
            <p:cNvPr id="1048631" name="椭圆 23"/>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2" name="椭圆 24"/>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3" name="椭圆 25"/>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2" name="图片 26"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8634" name="不完整圆 15"/>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24"/>
                                        </p:tgtEl>
                                        <p:attrNameLst>
                                          <p:attrName>style.visibility</p:attrName>
                                        </p:attrNameLst>
                                      </p:cBhvr>
                                      <p:to>
                                        <p:strVal val="visible"/>
                                      </p:to>
                                    </p:set>
                                    <p:animEffect transition="in" filter="fade">
                                      <p:cBhvr>
                                        <p:cTn id="7" dur="500"/>
                                        <p:tgtEl>
                                          <p:spTgt spid="10486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25"/>
                                        </p:tgtEl>
                                        <p:attrNameLst>
                                          <p:attrName>style.visibility</p:attrName>
                                        </p:attrNameLst>
                                      </p:cBhvr>
                                      <p:to>
                                        <p:strVal val="visible"/>
                                      </p:to>
                                    </p:set>
                                    <p:animEffect transition="in" filter="fade">
                                      <p:cBhvr>
                                        <p:cTn id="11" dur="500"/>
                                        <p:tgtEl>
                                          <p:spTgt spid="10486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26"/>
                                        </p:tgtEl>
                                        <p:attrNameLst>
                                          <p:attrName>style.visibility</p:attrName>
                                        </p:attrNameLst>
                                      </p:cBhvr>
                                      <p:to>
                                        <p:strVal val="visible"/>
                                      </p:to>
                                    </p:set>
                                    <p:animEffect transition="in" filter="fade">
                                      <p:cBhvr>
                                        <p:cTn id="15" dur="500"/>
                                        <p:tgtEl>
                                          <p:spTgt spid="10486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27"/>
                                        </p:tgtEl>
                                        <p:attrNameLst>
                                          <p:attrName>style.visibility</p:attrName>
                                        </p:attrNameLst>
                                      </p:cBhvr>
                                      <p:to>
                                        <p:strVal val="visible"/>
                                      </p:to>
                                    </p:set>
                                    <p:animEffect transition="in" filter="fade">
                                      <p:cBhvr>
                                        <p:cTn id="19" dur="500"/>
                                        <p:tgtEl>
                                          <p:spTgt spid="10486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2"/>
                                        </p:tgtEl>
                                        <p:attrNameLst>
                                          <p:attrName>style.visibility</p:attrName>
                                        </p:attrNameLst>
                                      </p:cBhvr>
                                      <p:to>
                                        <p:strVal val="visible"/>
                                      </p:to>
                                    </p:set>
                                    <p:animEffect transition="in" filter="fade">
                                      <p:cBhvr>
                                        <p:cTn id="31" dur="500"/>
                                        <p:tgtEl>
                                          <p:spTgt spid="209716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8634"/>
                                        </p:tgtEl>
                                        <p:attrNameLst>
                                          <p:attrName>style.visibility</p:attrName>
                                        </p:attrNameLst>
                                      </p:cBhvr>
                                      <p:to>
                                        <p:strVal val="visible"/>
                                      </p:to>
                                    </p:set>
                                    <p:animEffect transition="in" filter="fade">
                                      <p:cBhvr>
                                        <p:cTn id="35" dur="500"/>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animBg="1"/>
      <p:bldP spid="1048625" grpId="0" animBg="1"/>
      <p:bldP spid="1048626" grpId="0" animBg="1"/>
      <p:bldP spid="1048627" grpId="0" animBg="1"/>
      <p:bldP spid="10486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C000"/>
        </a:solidFill>
        <a:effectLst/>
      </p:bgPr>
    </p:bg>
    <p:spTree>
      <p:nvGrpSpPr>
        <p:cNvPr id="1" name=""/>
        <p:cNvGrpSpPr/>
        <p:nvPr/>
      </p:nvGrpSpPr>
      <p:grpSpPr>
        <a:xfrm>
          <a:off x="0" y="0"/>
          <a:ext cx="0" cy="0"/>
          <a:chOff x="0" y="0"/>
          <a:chExt cx="0" cy="0"/>
        </a:xfrm>
      </p:grpSpPr>
      <p:grpSp>
        <p:nvGrpSpPr>
          <p:cNvPr id="196" name="组合 6"/>
          <p:cNvGrpSpPr/>
          <p:nvPr userDrawn="1"/>
        </p:nvGrpSpPr>
        <p:grpSpPr>
          <a:xfrm>
            <a:off x="0" y="-1"/>
            <a:ext cx="10135892" cy="6858002"/>
            <a:chOff x="-2959569" y="-1"/>
            <a:chExt cx="8606119" cy="6858002"/>
          </a:xfrm>
        </p:grpSpPr>
        <p:sp>
          <p:nvSpPr>
            <p:cNvPr id="1048816"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7"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7" name="组合 9"/>
          <p:cNvGrpSpPr/>
          <p:nvPr userDrawn="1"/>
        </p:nvGrpSpPr>
        <p:grpSpPr>
          <a:xfrm>
            <a:off x="10804068" y="589053"/>
            <a:ext cx="611974" cy="129836"/>
            <a:chOff x="6705601" y="1045030"/>
            <a:chExt cx="611974" cy="129836"/>
          </a:xfrm>
        </p:grpSpPr>
        <p:sp>
          <p:nvSpPr>
            <p:cNvPr id="1048818"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9"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0"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8" name="组合 13"/>
          <p:cNvGrpSpPr/>
          <p:nvPr userDrawn="1"/>
        </p:nvGrpSpPr>
        <p:grpSpPr>
          <a:xfrm>
            <a:off x="775958" y="6189312"/>
            <a:ext cx="611974" cy="129836"/>
            <a:chOff x="6705601" y="1045030"/>
            <a:chExt cx="611974" cy="129836"/>
          </a:xfrm>
          <a:solidFill>
            <a:srgbClr val="2C3998"/>
          </a:solidFill>
        </p:grpSpPr>
        <p:sp>
          <p:nvSpPr>
            <p:cNvPr id="1048821" name="椭圆 14"/>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2" name="椭圆 15"/>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3" name="椭圆 16"/>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77" name="图片 17" descr="图片包含 蛋糕, 桌子, 室内, 生日  描述已自动生成"/>
          <p:cNvPicPr>
            <a:picLocks noChangeAspect="1"/>
          </p:cNvPicPr>
          <p:nvPr userDrawn="1"/>
        </p:nvPicPr>
        <p:blipFill>
          <a:blip r:embed="rId2" cstate="screen"/>
          <a:stretch>
            <a:fillRect/>
          </a:stretch>
        </p:blipFill>
        <p:spPr>
          <a:xfrm>
            <a:off x="6744463" y="4293520"/>
            <a:ext cx="4177511" cy="2319645"/>
          </a:xfrm>
          <a:prstGeom prst="rect">
            <a:avLst/>
          </a:prstGeom>
        </p:spPr>
      </p:pic>
      <p:sp>
        <p:nvSpPr>
          <p:cNvPr id="1048824" name="不完整圆 18"/>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97177"/>
                                        </p:tgtEl>
                                        <p:attrNameLst>
                                          <p:attrName>style.visibility</p:attrName>
                                        </p:attrNameLst>
                                      </p:cBhvr>
                                      <p:to>
                                        <p:strVal val="visible"/>
                                      </p:to>
                                    </p:set>
                                    <p:animEffect transition="in" filter="fade">
                                      <p:cBhvr>
                                        <p:cTn id="19" dur="500"/>
                                        <p:tgtEl>
                                          <p:spTgt spid="20971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824"/>
                                        </p:tgtEl>
                                        <p:attrNameLst>
                                          <p:attrName>style.visibility</p:attrName>
                                        </p:attrNameLst>
                                      </p:cBhvr>
                                      <p:to>
                                        <p:strVal val="visible"/>
                                      </p:to>
                                    </p:set>
                                    <p:animEffect transition="in" filter="fade">
                                      <p:cBhvr>
                                        <p:cTn id="23" dur="500"/>
                                        <p:tgtEl>
                                          <p:spTgt spid="104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3" name="组合 6"/>
          <p:cNvGrpSpPr/>
          <p:nvPr userDrawn="1"/>
        </p:nvGrpSpPr>
        <p:grpSpPr>
          <a:xfrm flipH="1">
            <a:off x="3585881" y="-1"/>
            <a:ext cx="8606119" cy="6858002"/>
            <a:chOff x="-2959569" y="-1"/>
            <a:chExt cx="8606119" cy="6858002"/>
          </a:xfrm>
        </p:grpSpPr>
        <p:sp>
          <p:nvSpPr>
            <p:cNvPr id="1048645"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6"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04" name="组合 9"/>
          <p:cNvGrpSpPr/>
          <p:nvPr userDrawn="1"/>
        </p:nvGrpSpPr>
        <p:grpSpPr>
          <a:xfrm>
            <a:off x="10804068" y="589053"/>
            <a:ext cx="611974" cy="129836"/>
            <a:chOff x="6705601" y="1045030"/>
            <a:chExt cx="611974" cy="129836"/>
          </a:xfrm>
        </p:grpSpPr>
        <p:sp>
          <p:nvSpPr>
            <p:cNvPr id="1048647"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8"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9"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4" name="图片 18" descr="图片包含 桌子, 游戏机, 蛋糕, 男人  描述已自动生成"/>
          <p:cNvPicPr>
            <a:picLocks noChangeAspect="1"/>
          </p:cNvPicPr>
          <p:nvPr userDrawn="1"/>
        </p:nvPicPr>
        <p:blipFill>
          <a:blip r:embed="rId2" cstate="screen"/>
          <a:stretch>
            <a:fillRect/>
          </a:stretch>
        </p:blipFill>
        <p:spPr>
          <a:xfrm>
            <a:off x="563671" y="4404871"/>
            <a:ext cx="3945699" cy="24531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97164"/>
                                        </p:tgtEl>
                                        <p:attrNameLst>
                                          <p:attrName>style.visibility</p:attrName>
                                        </p:attrNameLst>
                                      </p:cBhvr>
                                      <p:to>
                                        <p:strVal val="visible"/>
                                      </p:to>
                                    </p:set>
                                    <p:animEffect transition="in" filter="fade">
                                      <p:cBhvr>
                                        <p:cTn id="15" dur="5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48665" name="流程图: 文档 3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6" name="任意多边形: 形状 31"/>
          <p:cNvSpPr/>
          <p:nvPr userDrawn="1"/>
        </p:nvSpPr>
        <p:spPr>
          <a:xfrm>
            <a:off x="0" y="-1"/>
            <a:ext cx="5536859" cy="6858000"/>
          </a:xfrm>
          <a:custGeom>
            <a:avLst/>
            <a:gdLst>
              <a:gd name="connsiteX0" fmla="*/ 0 w 5536859"/>
              <a:gd name="connsiteY0" fmla="*/ 0 h 6858000"/>
              <a:gd name="connsiteX1" fmla="*/ 3942060 w 5536859"/>
              <a:gd name="connsiteY1" fmla="*/ 0 h 6858000"/>
              <a:gd name="connsiteX2" fmla="*/ 5077590 w 5536859"/>
              <a:gd name="connsiteY2" fmla="*/ 6858000 h 6858000"/>
              <a:gd name="connsiteX3" fmla="*/ 0 w 5536859"/>
              <a:gd name="connsiteY3" fmla="*/ 6858000 h 6858000"/>
              <a:gd name="connsiteX4" fmla="*/ 0 w 55368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6859" h="6858000">
                <a:moveTo>
                  <a:pt x="0" y="0"/>
                </a:moveTo>
                <a:lnTo>
                  <a:pt x="3942060" y="0"/>
                </a:lnTo>
                <a:cubicBezTo>
                  <a:pt x="3942060" y="3429000"/>
                  <a:pt x="6571708" y="3429000"/>
                  <a:pt x="5077590" y="6858000"/>
                </a:cubicBezTo>
                <a:lnTo>
                  <a:pt x="0" y="6858000"/>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矩形 14"/>
          <p:cNvSpPr/>
          <p:nvPr userDrawn="1"/>
        </p:nvSpPr>
        <p:spPr>
          <a:xfrm>
            <a:off x="1577957" y="1725726"/>
            <a:ext cx="10614043" cy="4032850"/>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8" name="矩形 16"/>
          <p:cNvSpPr/>
          <p:nvPr userDrawn="1"/>
        </p:nvSpPr>
        <p:spPr>
          <a:xfrm>
            <a:off x="1577957" y="1564975"/>
            <a:ext cx="10614043" cy="4032850"/>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15" name="组合 17"/>
          <p:cNvGrpSpPr/>
          <p:nvPr userDrawn="1"/>
        </p:nvGrpSpPr>
        <p:grpSpPr>
          <a:xfrm>
            <a:off x="10804068" y="589053"/>
            <a:ext cx="611974" cy="129836"/>
            <a:chOff x="6705601" y="1045030"/>
            <a:chExt cx="611974" cy="129836"/>
          </a:xfrm>
        </p:grpSpPr>
        <p:sp>
          <p:nvSpPr>
            <p:cNvPr id="1048669" name="椭圆 18"/>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0" name="椭圆 19"/>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1" name="椭圆 20"/>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672" name="任意多边形: 形状 27"/>
          <p:cNvSpPr/>
          <p:nvPr userDrawn="1"/>
        </p:nvSpPr>
        <p:spPr>
          <a:xfrm>
            <a:off x="-1" y="2"/>
            <a:ext cx="5022834" cy="6857999"/>
          </a:xfrm>
          <a:custGeom>
            <a:avLst/>
            <a:gdLst>
              <a:gd name="connsiteX0" fmla="*/ 0 w 5022834"/>
              <a:gd name="connsiteY0" fmla="*/ 0 h 6857999"/>
              <a:gd name="connsiteX1" fmla="*/ 3428036 w 5022834"/>
              <a:gd name="connsiteY1" fmla="*/ 0 h 6857999"/>
              <a:gd name="connsiteX2" fmla="*/ 4563565 w 5022834"/>
              <a:gd name="connsiteY2" fmla="*/ 6857999 h 6857999"/>
              <a:gd name="connsiteX3" fmla="*/ 0 w 5022834"/>
              <a:gd name="connsiteY3" fmla="*/ 6857999 h 6857999"/>
              <a:gd name="connsiteX4" fmla="*/ 0 w 5022834"/>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834" h="6857999">
                <a:moveTo>
                  <a:pt x="0" y="0"/>
                </a:moveTo>
                <a:lnTo>
                  <a:pt x="3428036" y="0"/>
                </a:lnTo>
                <a:cubicBezTo>
                  <a:pt x="3428036" y="3429000"/>
                  <a:pt x="6057683" y="3429000"/>
                  <a:pt x="4563565" y="6857999"/>
                </a:cubicBezTo>
                <a:lnTo>
                  <a:pt x="0" y="6857999"/>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5" name="图片 25" descr="图片包含 桌子, 橙子, 乐高, 游戏机  描述已自动生成"/>
          <p:cNvPicPr>
            <a:picLocks noChangeAspect="1"/>
          </p:cNvPicPr>
          <p:nvPr userDrawn="1"/>
        </p:nvPicPr>
        <p:blipFill>
          <a:blip r:embed="rId2" cstate="screen"/>
          <a:stretch>
            <a:fillRect/>
          </a:stretch>
        </p:blipFill>
        <p:spPr>
          <a:xfrm>
            <a:off x="527050" y="359526"/>
            <a:ext cx="4467404" cy="5718132"/>
          </a:xfrm>
          <a:prstGeom prst="rect">
            <a:avLst/>
          </a:prstGeom>
        </p:spPr>
      </p:pic>
      <p:grpSp>
        <p:nvGrpSpPr>
          <p:cNvPr id="116" name="组合 21"/>
          <p:cNvGrpSpPr/>
          <p:nvPr userDrawn="1"/>
        </p:nvGrpSpPr>
        <p:grpSpPr>
          <a:xfrm>
            <a:off x="775958" y="6189312"/>
            <a:ext cx="611974" cy="129836"/>
            <a:chOff x="6705601" y="1045030"/>
            <a:chExt cx="611974" cy="129836"/>
          </a:xfrm>
          <a:solidFill>
            <a:schemeClr val="bg1"/>
          </a:solidFill>
        </p:grpSpPr>
        <p:sp>
          <p:nvSpPr>
            <p:cNvPr id="1048673" name="椭圆 22"/>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4" name="椭圆 23"/>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5" name="椭圆 24"/>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65"/>
                                        </p:tgtEl>
                                        <p:attrNameLst>
                                          <p:attrName>style.visibility</p:attrName>
                                        </p:attrNameLst>
                                      </p:cBhvr>
                                      <p:to>
                                        <p:strVal val="visible"/>
                                      </p:to>
                                    </p:set>
                                    <p:animEffect transition="in" filter="fade">
                                      <p:cBhvr>
                                        <p:cTn id="7" dur="500"/>
                                        <p:tgtEl>
                                          <p:spTgt spid="10486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66"/>
                                        </p:tgtEl>
                                        <p:attrNameLst>
                                          <p:attrName>style.visibility</p:attrName>
                                        </p:attrNameLst>
                                      </p:cBhvr>
                                      <p:to>
                                        <p:strVal val="visible"/>
                                      </p:to>
                                    </p:set>
                                    <p:animEffect transition="in" filter="fade">
                                      <p:cBhvr>
                                        <p:cTn id="11" dur="500"/>
                                        <p:tgtEl>
                                          <p:spTgt spid="10486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67"/>
                                        </p:tgtEl>
                                        <p:attrNameLst>
                                          <p:attrName>style.visibility</p:attrName>
                                        </p:attrNameLst>
                                      </p:cBhvr>
                                      <p:to>
                                        <p:strVal val="visible"/>
                                      </p:to>
                                    </p:set>
                                    <p:animEffect transition="in" filter="fade">
                                      <p:cBhvr>
                                        <p:cTn id="15" dur="500"/>
                                        <p:tgtEl>
                                          <p:spTgt spid="10486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68"/>
                                        </p:tgtEl>
                                        <p:attrNameLst>
                                          <p:attrName>style.visibility</p:attrName>
                                        </p:attrNameLst>
                                      </p:cBhvr>
                                      <p:to>
                                        <p:strVal val="visible"/>
                                      </p:to>
                                    </p:set>
                                    <p:animEffect transition="in" filter="fade">
                                      <p:cBhvr>
                                        <p:cTn id="19" dur="500"/>
                                        <p:tgtEl>
                                          <p:spTgt spid="10486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48672"/>
                                        </p:tgtEl>
                                        <p:attrNameLst>
                                          <p:attrName>style.visibility</p:attrName>
                                        </p:attrNameLst>
                                      </p:cBhvr>
                                      <p:to>
                                        <p:strVal val="visible"/>
                                      </p:to>
                                    </p:set>
                                    <p:animEffect transition="in" filter="fade">
                                      <p:cBhvr>
                                        <p:cTn id="27" dur="500"/>
                                        <p:tgtEl>
                                          <p:spTgt spid="104867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5"/>
                                        </p:tgtEl>
                                        <p:attrNameLst>
                                          <p:attrName>style.visibility</p:attrName>
                                        </p:attrNameLst>
                                      </p:cBhvr>
                                      <p:to>
                                        <p:strVal val="visible"/>
                                      </p:to>
                                    </p:set>
                                    <p:animEffect transition="in" filter="fade">
                                      <p:cBhvr>
                                        <p:cTn id="31" dur="500"/>
                                        <p:tgtEl>
                                          <p:spTgt spid="209716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animBg="1"/>
      <p:bldP spid="1048666" grpId="0" animBg="1"/>
      <p:bldP spid="1048667" grpId="0" animBg="1"/>
      <p:bldP spid="1048668" grpId="0" animBg="1"/>
      <p:bldP spid="104867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48576" name="矩形 55"/>
          <p:cNvSpPr/>
          <p:nvPr userDrawn="1"/>
        </p:nvSpPr>
        <p:spPr>
          <a:xfrm>
            <a:off x="728898" y="473797"/>
            <a:ext cx="10943771" cy="5733144"/>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7" name="流程图: 文档 5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8" name="矩形 9"/>
          <p:cNvSpPr/>
          <p:nvPr userDrawn="1"/>
        </p:nvSpPr>
        <p:spPr>
          <a:xfrm>
            <a:off x="624114" y="562428"/>
            <a:ext cx="10943771" cy="5733144"/>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71" name="组合 40"/>
          <p:cNvGrpSpPr/>
          <p:nvPr userDrawn="1"/>
        </p:nvGrpSpPr>
        <p:grpSpPr>
          <a:xfrm rot="16200000">
            <a:off x="5495108" y="161108"/>
            <a:ext cx="1201783" cy="12192000"/>
            <a:chOff x="-27865" y="-117"/>
            <a:chExt cx="3282044" cy="6858118"/>
          </a:xfrm>
        </p:grpSpPr>
        <p:sp>
          <p:nvSpPr>
            <p:cNvPr id="1048579" name="任意多边形: 形状 20"/>
            <p:cNvSpPr/>
            <p:nvPr userDrawn="1"/>
          </p:nvSpPr>
          <p:spPr>
            <a:xfrm>
              <a:off x="-27865" y="-117"/>
              <a:ext cx="3282044" cy="6858117"/>
            </a:xfrm>
            <a:custGeom>
              <a:avLst/>
              <a:gdLst>
                <a:gd name="connsiteX0" fmla="*/ 0 w 3282044"/>
                <a:gd name="connsiteY0" fmla="*/ 0 h 6858117"/>
                <a:gd name="connsiteX1" fmla="*/ 1614977 w 3282044"/>
                <a:gd name="connsiteY1" fmla="*/ 0 h 6858117"/>
                <a:gd name="connsiteX2" fmla="*/ 2801963 w 3282044"/>
                <a:gd name="connsiteY2" fmla="*/ 6858117 h 6858117"/>
                <a:gd name="connsiteX3" fmla="*/ 0 w 3282044"/>
                <a:gd name="connsiteY3" fmla="*/ 6858117 h 6858117"/>
                <a:gd name="connsiteX4" fmla="*/ 0 w 3282044"/>
                <a:gd name="connsiteY4" fmla="*/ 0 h 68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044" h="6858117">
                  <a:moveTo>
                    <a:pt x="0" y="0"/>
                  </a:moveTo>
                  <a:lnTo>
                    <a:pt x="1614977" y="0"/>
                  </a:lnTo>
                  <a:cubicBezTo>
                    <a:pt x="1614977" y="3429059"/>
                    <a:pt x="4363788" y="3429059"/>
                    <a:pt x="2801963" y="6858117"/>
                  </a:cubicBezTo>
                  <a:lnTo>
                    <a:pt x="0" y="6858117"/>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59号-创粗黑" panose="00000500000000000000" pitchFamily="2" charset="-122"/>
                <a:ea typeface="字魂59号-创粗黑" panose="00000500000000000000" pitchFamily="2" charset="-122"/>
              </a:endParaRPr>
            </a:p>
          </p:txBody>
        </p:sp>
        <p:sp>
          <p:nvSpPr>
            <p:cNvPr id="1048580" name="任意多边形: 形状 14"/>
            <p:cNvSpPr/>
            <p:nvPr userDrawn="1"/>
          </p:nvSpPr>
          <p:spPr>
            <a:xfrm>
              <a:off x="-27865" y="-117"/>
              <a:ext cx="2744727" cy="6858118"/>
            </a:xfrm>
            <a:custGeom>
              <a:avLst/>
              <a:gdLst>
                <a:gd name="connsiteX0" fmla="*/ 0 w 2744727"/>
                <a:gd name="connsiteY0" fmla="*/ 0 h 6858118"/>
                <a:gd name="connsiteX1" fmla="*/ 1077661 w 2744727"/>
                <a:gd name="connsiteY1" fmla="*/ 0 h 6858118"/>
                <a:gd name="connsiteX2" fmla="*/ 2264646 w 2744727"/>
                <a:gd name="connsiteY2" fmla="*/ 6858118 h 6858118"/>
                <a:gd name="connsiteX3" fmla="*/ 0 w 2744727"/>
                <a:gd name="connsiteY3" fmla="*/ 6858118 h 6858118"/>
                <a:gd name="connsiteX4" fmla="*/ 0 w 2744727"/>
                <a:gd name="connsiteY4" fmla="*/ 0 h 68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4727" h="6858118">
                  <a:moveTo>
                    <a:pt x="0" y="0"/>
                  </a:moveTo>
                  <a:lnTo>
                    <a:pt x="1077661" y="0"/>
                  </a:lnTo>
                  <a:cubicBezTo>
                    <a:pt x="1077661" y="3429060"/>
                    <a:pt x="3826471" y="3429060"/>
                    <a:pt x="2264646" y="6858118"/>
                  </a:cubicBezTo>
                  <a:lnTo>
                    <a:pt x="0" y="6858118"/>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2" name="组合 41"/>
          <p:cNvGrpSpPr/>
          <p:nvPr userDrawn="1"/>
        </p:nvGrpSpPr>
        <p:grpSpPr>
          <a:xfrm>
            <a:off x="10825283" y="6225645"/>
            <a:ext cx="611974" cy="129836"/>
            <a:chOff x="6705601" y="1045030"/>
            <a:chExt cx="611974" cy="129836"/>
          </a:xfrm>
        </p:grpSpPr>
        <p:sp>
          <p:nvSpPr>
            <p:cNvPr id="1048581" name="椭圆 42"/>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2" name="椭圆 43"/>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3" name="椭圆 44"/>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3" name="组合 46"/>
          <p:cNvGrpSpPr/>
          <p:nvPr userDrawn="1"/>
        </p:nvGrpSpPr>
        <p:grpSpPr>
          <a:xfrm rot="5400000">
            <a:off x="43372" y="1913890"/>
            <a:ext cx="611974" cy="129836"/>
            <a:chOff x="6705601" y="1045030"/>
            <a:chExt cx="611974" cy="129836"/>
          </a:xfrm>
        </p:grpSpPr>
        <p:sp>
          <p:nvSpPr>
            <p:cNvPr id="1048584" name="椭圆 47"/>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5" name="椭圆 48"/>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6" name="椭圆 49"/>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4" name="组合 52"/>
          <p:cNvGrpSpPr/>
          <p:nvPr userDrawn="1"/>
        </p:nvGrpSpPr>
        <p:grpSpPr>
          <a:xfrm>
            <a:off x="334276" y="769171"/>
            <a:ext cx="845866" cy="728349"/>
            <a:chOff x="466567" y="822960"/>
            <a:chExt cx="622926" cy="536382"/>
          </a:xfrm>
        </p:grpSpPr>
        <p:sp>
          <p:nvSpPr>
            <p:cNvPr id="1048587" name="直角三角形 51"/>
            <p:cNvSpPr/>
            <p:nvPr userDrawn="1"/>
          </p:nvSpPr>
          <p:spPr>
            <a:xfrm flipH="1" flipV="1">
              <a:off x="466567" y="1148806"/>
              <a:ext cx="210536" cy="210536"/>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8" name="箭头: 五边形 50"/>
            <p:cNvSpPr/>
            <p:nvPr userDrawn="1"/>
          </p:nvSpPr>
          <p:spPr>
            <a:xfrm>
              <a:off x="466567" y="822960"/>
              <a:ext cx="622926" cy="339634"/>
            </a:xfrm>
            <a:prstGeom prst="homePlate">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589" name="箭头: 五边形 53"/>
          <p:cNvSpPr/>
          <p:nvPr userDrawn="1"/>
        </p:nvSpPr>
        <p:spPr>
          <a:xfrm flipH="1">
            <a:off x="11116948" y="5350446"/>
            <a:ext cx="450936" cy="245861"/>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578"/>
                                        </p:tgtEl>
                                        <p:attrNameLst>
                                          <p:attrName>style.visibility</p:attrName>
                                        </p:attrNameLst>
                                      </p:cBhvr>
                                      <p:to>
                                        <p:strVal val="visible"/>
                                      </p:to>
                                    </p:set>
                                    <p:animEffect transition="in" filter="fade">
                                      <p:cBhvr>
                                        <p:cTn id="7" dur="500"/>
                                        <p:tgtEl>
                                          <p:spTgt spid="10485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577"/>
                                        </p:tgtEl>
                                        <p:attrNameLst>
                                          <p:attrName>style.visibility</p:attrName>
                                        </p:attrNameLst>
                                      </p:cBhvr>
                                      <p:to>
                                        <p:strVal val="visible"/>
                                      </p:to>
                                    </p:set>
                                    <p:animEffect transition="in" filter="fade">
                                      <p:cBhvr>
                                        <p:cTn id="19" dur="500"/>
                                        <p:tgtEl>
                                          <p:spTgt spid="10485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576"/>
                                        </p:tgtEl>
                                        <p:attrNameLst>
                                          <p:attrName>style.visibility</p:attrName>
                                        </p:attrNameLst>
                                      </p:cBhvr>
                                      <p:to>
                                        <p:strVal val="visible"/>
                                      </p:to>
                                    </p:set>
                                    <p:animEffect transition="in" filter="fade">
                                      <p:cBhvr>
                                        <p:cTn id="23"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7" grpId="0" animBg="1"/>
      <p:bldP spid="104857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03" name="流程图: 文档 18"/>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4" name="矩形 1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5" name="流程图: 文档 20"/>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6" name="任意多边形: 形状 21"/>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2" name="组合 23"/>
          <p:cNvGrpSpPr/>
          <p:nvPr userDrawn="1"/>
        </p:nvGrpSpPr>
        <p:grpSpPr>
          <a:xfrm>
            <a:off x="10483516" y="852525"/>
            <a:ext cx="611974" cy="129836"/>
            <a:chOff x="6705601" y="1045030"/>
            <a:chExt cx="611974" cy="129836"/>
          </a:xfrm>
        </p:grpSpPr>
        <p:sp>
          <p:nvSpPr>
            <p:cNvPr id="1049007" name="椭圆 24"/>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8" name="椭圆 25"/>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9" name="椭圆 26"/>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293" name="组合 27"/>
          <p:cNvGrpSpPr/>
          <p:nvPr userDrawn="1"/>
        </p:nvGrpSpPr>
        <p:grpSpPr>
          <a:xfrm>
            <a:off x="1230320" y="5925841"/>
            <a:ext cx="611974" cy="129836"/>
            <a:chOff x="6705601" y="1045030"/>
            <a:chExt cx="611974" cy="129836"/>
          </a:xfrm>
          <a:solidFill>
            <a:srgbClr val="2C3998"/>
          </a:solidFill>
        </p:grpSpPr>
        <p:sp>
          <p:nvSpPr>
            <p:cNvPr id="1049010" name="椭圆 2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1" name="椭圆 2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2" name="椭圆 3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200" name="图片 31"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9013" name="不完整圆 14"/>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fade">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9005"/>
                                        </p:tgtEl>
                                        <p:attrNameLst>
                                          <p:attrName>style.visibility</p:attrName>
                                        </p:attrNameLst>
                                      </p:cBhvr>
                                      <p:to>
                                        <p:strVal val="visible"/>
                                      </p:to>
                                    </p:set>
                                    <p:animEffect transition="in" filter="fade">
                                      <p:cBhvr>
                                        <p:cTn id="15" dur="500"/>
                                        <p:tgtEl>
                                          <p:spTgt spid="10490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9006"/>
                                        </p:tgtEl>
                                        <p:attrNameLst>
                                          <p:attrName>style.visibility</p:attrName>
                                        </p:attrNameLst>
                                      </p:cBhvr>
                                      <p:to>
                                        <p:strVal val="visible"/>
                                      </p:to>
                                    </p:set>
                                    <p:animEffect transition="in" filter="fade">
                                      <p:cBhvr>
                                        <p:cTn id="19" dur="500"/>
                                        <p:tgtEl>
                                          <p:spTgt spid="10490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500"/>
                                        <p:tgtEl>
                                          <p:spTgt spid="29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200"/>
                                        </p:tgtEl>
                                        <p:attrNameLst>
                                          <p:attrName>style.visibility</p:attrName>
                                        </p:attrNameLst>
                                      </p:cBhvr>
                                      <p:to>
                                        <p:strVal val="visible"/>
                                      </p:to>
                                    </p:set>
                                    <p:animEffect transition="in" filter="fade">
                                      <p:cBhvr>
                                        <p:cTn id="31" dur="500"/>
                                        <p:tgtEl>
                                          <p:spTgt spid="209720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9013"/>
                                        </p:tgtEl>
                                        <p:attrNameLst>
                                          <p:attrName>style.visibility</p:attrName>
                                        </p:attrNameLst>
                                      </p:cBhvr>
                                      <p:to>
                                        <p:strVal val="visible"/>
                                      </p:to>
                                    </p:set>
                                    <p:animEffect transition="in" filter="fade">
                                      <p:cBhvr>
                                        <p:cTn id="35" dur="500"/>
                                        <p:tgtEl>
                                          <p:spTgt spid="104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3" grpId="0" animBg="1"/>
      <p:bldP spid="1049004" grpId="0" animBg="1"/>
      <p:bldP spid="1049005" grpId="0" animBg="1"/>
      <p:bldP spid="1049006" grpId="0" animBg="1"/>
      <p:bldP spid="10490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22" name="流程图: 文档 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9" name="组合 13"/>
          <p:cNvGrpSpPr/>
          <p:nvPr userDrawn="1"/>
        </p:nvGrpSpPr>
        <p:grpSpPr>
          <a:xfrm>
            <a:off x="656539" y="478508"/>
            <a:ext cx="10878921" cy="5900983"/>
            <a:chOff x="613611" y="467514"/>
            <a:chExt cx="10878921" cy="5900983"/>
          </a:xfrm>
        </p:grpSpPr>
        <p:grpSp>
          <p:nvGrpSpPr>
            <p:cNvPr id="300" name="组合 5"/>
            <p:cNvGrpSpPr/>
            <p:nvPr userDrawn="1"/>
          </p:nvGrpSpPr>
          <p:grpSpPr>
            <a:xfrm>
              <a:off x="10880558" y="467514"/>
              <a:ext cx="611974" cy="129836"/>
              <a:chOff x="6705601" y="1045030"/>
              <a:chExt cx="611974" cy="129836"/>
            </a:xfrm>
          </p:grpSpPr>
          <p:sp>
            <p:nvSpPr>
              <p:cNvPr id="1049023" name="椭圆 6"/>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4" name="椭圆 7"/>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5" name="椭圆 8"/>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301" name="组合 9"/>
            <p:cNvGrpSpPr/>
            <p:nvPr userDrawn="1"/>
          </p:nvGrpSpPr>
          <p:grpSpPr>
            <a:xfrm>
              <a:off x="613611" y="6238661"/>
              <a:ext cx="611974" cy="129836"/>
              <a:chOff x="6705601" y="1045030"/>
              <a:chExt cx="611974" cy="129836"/>
            </a:xfrm>
          </p:grpSpPr>
          <p:sp>
            <p:nvSpPr>
              <p:cNvPr id="1049026"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7"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8"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6C975-A2BC-4A2C-A07B-882DD9D4E5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8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4.xml"/><Relationship Id="rId1" Type="http://schemas.openxmlformats.org/officeDocument/2006/relationships/slideLayout" Target="../slideLayouts/slideLayout16.xml"/><Relationship Id="rId4" Type="http://schemas.openxmlformats.org/officeDocument/2006/relationships/image" Target="../media/image82.png"/></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105.xml"/><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8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07.xml"/><Relationship Id="rId1" Type="http://schemas.openxmlformats.org/officeDocument/2006/relationships/slideLayout" Target="../slideLayouts/slideLayout16.xml"/><Relationship Id="rId6" Type="http://schemas.openxmlformats.org/officeDocument/2006/relationships/hyperlink" Target="https://github.com/Community-Group-Purchase/Community-Group-Purchase_Project/tree/master/%5BS5%5D%E8%BD%AF%E4%BB%B6%E9%9C%80%E6%B1%82%E5%8F%98%E6%9B%B4/002%E5%8F%98%E6%9B%B4%E5%BD%B1%E5%93%8D%E5%88%86%E6%9E%90" TargetMode="External"/><Relationship Id="rId5" Type="http://schemas.openxmlformats.org/officeDocument/2006/relationships/image" Target="../media/image86.png"/><Relationship Id="rId4" Type="http://schemas.openxmlformats.org/officeDocument/2006/relationships/image" Target="../media/image85.emf"/></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8.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 TargetMode="External"/><Relationship Id="rId2" Type="http://schemas.openxmlformats.org/officeDocument/2006/relationships/notesSlide" Target="../notesSlides/notesSlide110.xml"/><Relationship Id="rId1" Type="http://schemas.openxmlformats.org/officeDocument/2006/relationships/slideLayout" Target="../slideLayouts/slideLayout16.xml"/><Relationship Id="rId4" Type="http://schemas.openxmlformats.org/officeDocument/2006/relationships/image" Target="../media/image87.png"/></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5%5D%E5%8E%9F%E5%9E%8B%E8%AE%BE%E8%AE%A1"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5.xml"/><Relationship Id="rId1" Type="http://schemas.openxmlformats.org/officeDocument/2006/relationships/slideLayout" Target="../slideLayouts/slideLayout16.xml"/><Relationship Id="rId5" Type="http://schemas.openxmlformats.org/officeDocument/2006/relationships/image" Target="../media/image95.png"/><Relationship Id="rId4" Type="http://schemas.openxmlformats.org/officeDocument/2006/relationships/hyperlink" Target="https://github.com/Community-Group-Purchase/Community-Group-Purchase_Project/tree/master/%5BC1%5D%E4%BC%9A%E8%AE%AE%E8%AE%B0%E5%BD%95/%E5%B0%8F%E7%BB%84%E5%9B%A2%E5%BB%BA%E8%AE%B0%E5%BD%95"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6.xml"/><Relationship Id="rId1" Type="http://schemas.openxmlformats.org/officeDocument/2006/relationships/slideLayout" Target="../slideLayouts/slideLayout16.xml"/><Relationship Id="rId5" Type="http://schemas.openxmlformats.org/officeDocument/2006/relationships/image" Target="../media/image98.jpeg"/><Relationship Id="rId4" Type="http://schemas.openxmlformats.org/officeDocument/2006/relationships/image" Target="../media/image97.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8%AE%A1%E5%88%92"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package" Target="../embeddings/Microsoft_Word_Document.docx"/></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1%5D%E4%BC%9A%E8%AE%AE%E8%AE%B0%E5%BD%95/%E5%B0%8F%E7%BB%84%E5%86%85%E9%83%A8%E4%BC%9A%E8%AE%A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1%5D%E4%BC%9A%E8%AE%AE%E8%AE%B0%E5%BD%95/%E5%B0%8F%E7%BB%84%E5%86%85%E9%83%A8%E4%BC%9A%E8%AE%AE"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E9%A1%B9%E7%9B%AE%E5%AD%90%E8%AE%A1%E5%88%92"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6%84%BF%E6%99%AF%E4%B8%8E%E8%8C%83%E5%9B%B4%E6%96%87%E6%A1%A3"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1.emf"/><Relationship Id="rId4" Type="http://schemas.openxmlformats.org/officeDocument/2006/relationships/package" Target="../embeddings/Microsoft_Word_Document1.doc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7%94%A8%E6%88%B7%E7%BE%A4%E5%88%92%E5%88%86"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4.e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image" Target="../media/image39.emf"/><Relationship Id="rId5" Type="http://schemas.openxmlformats.org/officeDocument/2006/relationships/package" Target="../embeddings/Microsoft_Word_Document4.docx"/><Relationship Id="rId4" Type="http://schemas.openxmlformats.org/officeDocument/2006/relationships/hyperlink" Target="https://github.com/Community-Group-Purchase/Community-Group-Purchase_Project/tree/master/%5BS1%5D%E8%BD%AF%E4%BB%B6%E9%9C%80%E6%B1%82%E8%8E%B7%E5%8F%96/word%E6%96%87%E6%A1%A3/%E7%94%A8%E6%88%B7%E8%AE%BF%E8%B0%88%E8%AE%B0%E5%BD%95/%E9%87%87%E8%AE%BF%E6%96%87%E6%A1%A3"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E6%99%AE%E9%80%9A%E7%94%A8%E6%88%B7%E7%95%8C%E9%9D%A2%E5%8E%9F%E5%9E%8B"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44.emf"/><Relationship Id="rId4" Type="http://schemas.openxmlformats.org/officeDocument/2006/relationships/package" Target="../embeddings/Microsoft_Word_Document5.docx"/></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C%80%E6%B1%82%E5%8F%AF%E8%A1%8C%E6%80%A7%E5%88%86%E6%9E%90%E4%BC%9A%E8%AE%AE"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JAD%E4%BC%9A%E8%AE%AE%E7%BA%AA%E8%A6%81"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hyperlink" Target="https://github.com/Community-Group-Purchase/Community-Group-Purchase_Project/tree/master/%5BS4%5D%E8%BD%AF%E4%BB%B6%E9%9C%80%E6%B1%82%E6%94%B6%E5%B0%BE/SRS%E6%96%87%E6%A1%A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0.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1.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6.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8.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0.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2.xml"/><Relationship Id="rId1" Type="http://schemas.openxmlformats.org/officeDocument/2006/relationships/slideLayout" Target="../slideLayouts/slideLayout16.xml"/><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3.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5.xml"/><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7.xml"/><Relationship Id="rId1" Type="http://schemas.openxmlformats.org/officeDocument/2006/relationships/slideLayout" Target="../slideLayouts/slideLayout16.xml"/><Relationship Id="rId5" Type="http://schemas.openxmlformats.org/officeDocument/2006/relationships/image" Target="../media/image71.emf"/><Relationship Id="rId4" Type="http://schemas.openxmlformats.org/officeDocument/2006/relationships/package" Target="../embeddings/Microsoft_Word_Document6.docx"/></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8.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notesSlide" Target="../notesSlides/notesSlide90.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E7%94%A8%E6%88%B7%E6%89%8B%E5%86%8C" TargetMode="External"/><Relationship Id="rId4" Type="http://schemas.openxmlformats.org/officeDocument/2006/relationships/image" Target="../media/image73.emf"/></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8%B6%E6%AE%B5%E5%86%85%E9%83%A8%E8%AF%84%E5%AE%A1%E4%BC%9A%E8%AE%AE" TargetMode="External"/><Relationship Id="rId2" Type="http://schemas.openxmlformats.org/officeDocument/2006/relationships/notesSlide" Target="../notesSlides/notesSlide93.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95.xml"/><Relationship Id="rId1" Type="http://schemas.openxmlformats.org/officeDocument/2006/relationships/slideLayout" Target="../slideLayouts/slideLayout16.xml"/><Relationship Id="rId5" Type="http://schemas.openxmlformats.org/officeDocument/2006/relationships/image" Target="../media/image76.png"/><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9.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文本框 3"/>
          <p:cNvSpPr txBox="1"/>
          <p:nvPr/>
        </p:nvSpPr>
        <p:spPr>
          <a:xfrm>
            <a:off x="1223971" y="1680508"/>
            <a:ext cx="801701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srgbClr val="2C3998"/>
                </a:solidFill>
                <a:latin typeface="微软雅黑" panose="020B0503020204020204" pitchFamily="34" charset="-122"/>
                <a:ea typeface="微软雅黑" panose="020B0503020204020204" pitchFamily="34" charset="-122"/>
              </a:rPr>
              <a:t>需求工程项目收尾</a:t>
            </a:r>
            <a:endParaRPr kumimoji="0" lang="zh-CN" altLang="en-US" sz="6000" b="1"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sp>
        <p:nvSpPr>
          <p:cNvPr id="1048636" name="矩形 5"/>
          <p:cNvSpPr/>
          <p:nvPr/>
        </p:nvSpPr>
        <p:spPr>
          <a:xfrm>
            <a:off x="1223971" y="3861479"/>
            <a:ext cx="4477039" cy="96128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组长</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刘书宇</a:t>
            </a:r>
            <a:endPar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组员</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梁泽生 彭昕怡 张安硕 谢子文</a:t>
            </a:r>
            <a:endParaRPr kumimoji="0" lang="zh-CN"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nvGrpSpPr>
          <p:cNvPr id="98" name="组合 6"/>
          <p:cNvGrpSpPr/>
          <p:nvPr/>
        </p:nvGrpSpPr>
        <p:grpSpPr>
          <a:xfrm>
            <a:off x="1325570" y="5064747"/>
            <a:ext cx="4201470" cy="353469"/>
            <a:chOff x="3477718" y="4586989"/>
            <a:chExt cx="4989023" cy="419725"/>
          </a:xfrm>
        </p:grpSpPr>
        <p:sp>
          <p:nvSpPr>
            <p:cNvPr id="1048637" name="矩形: 圆角 7"/>
            <p:cNvSpPr/>
            <p:nvPr/>
          </p:nvSpPr>
          <p:spPr>
            <a:xfrm>
              <a:off x="3477718" y="4586989"/>
              <a:ext cx="175384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p:txBody>
        </p:sp>
        <p:sp>
          <p:nvSpPr>
            <p:cNvPr id="1048638" name="矩形: 圆角 8"/>
            <p:cNvSpPr/>
            <p:nvPr/>
          </p:nvSpPr>
          <p:spPr>
            <a:xfrm>
              <a:off x="5436662" y="4586989"/>
              <a:ext cx="303007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2021</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6</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月</a:t>
              </a:r>
              <a:r>
                <a:rPr lang="en-US" altLang="zh-CN" spc="300" dirty="0">
                  <a:solidFill>
                    <a:srgbClr val="2C3998"/>
                  </a:solidFill>
                  <a:latin typeface="微软雅黑" panose="020B0503020204020204" pitchFamily="34" charset="-122"/>
                  <a:ea typeface="微软雅黑" panose="020B0503020204020204" pitchFamily="34" charset="-122"/>
                </a:rPr>
                <a:t>27</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日</a:t>
              </a:r>
            </a:p>
          </p:txBody>
        </p:sp>
      </p:grpSp>
      <p:grpSp>
        <p:nvGrpSpPr>
          <p:cNvPr id="99" name="组合 9"/>
          <p:cNvGrpSpPr/>
          <p:nvPr/>
        </p:nvGrpSpPr>
        <p:grpSpPr>
          <a:xfrm>
            <a:off x="1325570" y="1550672"/>
            <a:ext cx="611974" cy="129836"/>
            <a:chOff x="6705601" y="1045030"/>
            <a:chExt cx="611974" cy="129836"/>
          </a:xfrm>
          <a:solidFill>
            <a:srgbClr val="2C3998">
              <a:alpha val="50000"/>
            </a:srgbClr>
          </a:solidFill>
        </p:grpSpPr>
        <p:sp>
          <p:nvSpPr>
            <p:cNvPr id="1048639" name="椭圆 10"/>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0" name="椭圆 11"/>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1" name="椭圆 12"/>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35"/>
                                        </p:tgtEl>
                                        <p:attrNameLst>
                                          <p:attrName>style.visibility</p:attrName>
                                        </p:attrNameLst>
                                      </p:cBhvr>
                                      <p:to>
                                        <p:strVal val="visible"/>
                                      </p:to>
                                    </p:set>
                                    <p:animEffect transition="in" filter="fade">
                                      <p:cBhvr>
                                        <p:cTn id="11" dur="500"/>
                                        <p:tgtEl>
                                          <p:spTgt spid="10486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36"/>
                                        </p:tgtEl>
                                        <p:attrNameLst>
                                          <p:attrName>style.visibility</p:attrName>
                                        </p:attrNameLst>
                                      </p:cBhvr>
                                      <p:to>
                                        <p:strVal val="visible"/>
                                      </p:to>
                                    </p:set>
                                    <p:animEffect transition="in" filter="fade">
                                      <p:cBhvr>
                                        <p:cTn id="15" dur="500"/>
                                        <p:tgtEl>
                                          <p:spTgt spid="10486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p:bldP spid="10486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31115" y="2385597"/>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里程碑任务提交概览</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1027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0309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CCB</a:t>
            </a:r>
            <a:r>
              <a:rPr lang="zh-CN" altLang="en-US" sz="5400" b="1" dirty="0">
                <a:solidFill>
                  <a:srgbClr val="2C3998"/>
                </a:solidFill>
                <a:latin typeface="微软雅黑" panose="020B0503020204020204" pitchFamily="34" charset="-122"/>
                <a:ea typeface="微软雅黑" panose="020B0503020204020204" pitchFamily="34" charset="-122"/>
              </a:rPr>
              <a:t>组织与人选</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605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37621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24212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1144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5" name="图片 4">
            <a:extLst>
              <a:ext uri="{FF2B5EF4-FFF2-40B4-BE49-F238E27FC236}">
                <a16:creationId xmlns:a16="http://schemas.microsoft.com/office/drawing/2014/main" id="{C6332008-072B-4156-A3C0-85373D3DFB15}"/>
              </a:ext>
            </a:extLst>
          </p:cNvPr>
          <p:cNvPicPr>
            <a:picLocks noChangeAspect="1"/>
          </p:cNvPicPr>
          <p:nvPr/>
        </p:nvPicPr>
        <p:blipFill>
          <a:blip r:embed="rId4"/>
          <a:stretch>
            <a:fillRect/>
          </a:stretch>
        </p:blipFill>
        <p:spPr>
          <a:xfrm>
            <a:off x="5245742" y="1402524"/>
            <a:ext cx="5000000" cy="1990476"/>
          </a:xfrm>
          <a:prstGeom prst="rect">
            <a:avLst/>
          </a:prstGeom>
        </p:spPr>
      </p:pic>
    </p:spTree>
    <p:extLst>
      <p:ext uri="{BB962C8B-B14F-4D97-AF65-F5344CB8AC3E}">
        <p14:creationId xmlns:p14="http://schemas.microsoft.com/office/powerpoint/2010/main" val="33824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3157810" cy="369332"/>
          </a:xfrm>
          <a:prstGeom prst="rect">
            <a:avLst/>
          </a:prstGeom>
          <a:noFill/>
        </p:spPr>
        <p:txBody>
          <a:bodyPr wrap="square" rtlCol="0">
            <a:spAutoFit/>
          </a:bodyPr>
          <a:lstStyle/>
          <a:p>
            <a:r>
              <a:rPr lang="zh-CN" altLang="en-US" dirty="0"/>
              <a:t>需求变更申请报告与同意署名</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83CEA4F-B769-438E-90F0-DB09C3D45483}"/>
              </a:ext>
            </a:extLst>
          </p:cNvPr>
          <p:cNvPicPr>
            <a:picLocks noChangeAspect="1"/>
          </p:cNvPicPr>
          <p:nvPr/>
        </p:nvPicPr>
        <p:blipFill>
          <a:blip r:embed="rId4"/>
          <a:stretch>
            <a:fillRect/>
          </a:stretch>
        </p:blipFill>
        <p:spPr>
          <a:xfrm>
            <a:off x="8035638" y="1040258"/>
            <a:ext cx="3157810" cy="4092720"/>
          </a:xfrm>
          <a:prstGeom prst="rect">
            <a:avLst/>
          </a:prstGeom>
        </p:spPr>
      </p:pic>
      <p:pic>
        <p:nvPicPr>
          <p:cNvPr id="7" name="图片 6">
            <a:extLst>
              <a:ext uri="{FF2B5EF4-FFF2-40B4-BE49-F238E27FC236}">
                <a16:creationId xmlns:a16="http://schemas.microsoft.com/office/drawing/2014/main" id="{805DB332-1CDA-46CB-B0B9-6F408B045F23}"/>
              </a:ext>
            </a:extLst>
          </p:cNvPr>
          <p:cNvPicPr>
            <a:picLocks noChangeAspect="1"/>
          </p:cNvPicPr>
          <p:nvPr/>
        </p:nvPicPr>
        <p:blipFill>
          <a:blip r:embed="rId5"/>
          <a:stretch>
            <a:fillRect/>
          </a:stretch>
        </p:blipFill>
        <p:spPr>
          <a:xfrm>
            <a:off x="6621050" y="3172640"/>
            <a:ext cx="1737859" cy="2521509"/>
          </a:xfrm>
          <a:prstGeom prst="rect">
            <a:avLst/>
          </a:prstGeom>
        </p:spPr>
      </p:pic>
    </p:spTree>
    <p:extLst>
      <p:ext uri="{BB962C8B-B14F-4D97-AF65-F5344CB8AC3E}">
        <p14:creationId xmlns:p14="http://schemas.microsoft.com/office/powerpoint/2010/main" val="116204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561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graphicFrame>
        <p:nvGraphicFramePr>
          <p:cNvPr id="2" name="对象 1">
            <a:extLst>
              <a:ext uri="{FF2B5EF4-FFF2-40B4-BE49-F238E27FC236}">
                <a16:creationId xmlns:a16="http://schemas.microsoft.com/office/drawing/2014/main" id="{A68AEF7F-26C9-4D24-9BEC-4865EC674D10}"/>
              </a:ext>
            </a:extLst>
          </p:cNvPr>
          <p:cNvGraphicFramePr>
            <a:graphicFrameLocks noChangeAspect="1"/>
          </p:cNvGraphicFramePr>
          <p:nvPr>
            <p:extLst>
              <p:ext uri="{D42A27DB-BD31-4B8C-83A1-F6EECF244321}">
                <p14:modId xmlns:p14="http://schemas.microsoft.com/office/powerpoint/2010/main" val="801647189"/>
              </p:ext>
            </p:extLst>
          </p:nvPr>
        </p:nvGraphicFramePr>
        <p:xfrm>
          <a:off x="8046651" y="506866"/>
          <a:ext cx="3281362" cy="5418137"/>
        </p:xfrm>
        <a:graphic>
          <a:graphicData uri="http://schemas.openxmlformats.org/presentationml/2006/ole">
            <mc:AlternateContent xmlns:mc="http://schemas.openxmlformats.org/markup-compatibility/2006">
              <mc:Choice xmlns:v="urn:schemas-microsoft-com:vml" Requires="v">
                <p:oleObj name="Document" r:id="rId3" imgW="5274753" imgH="8709793" progId="Word.Document.8">
                  <p:embed/>
                </p:oleObj>
              </mc:Choice>
              <mc:Fallback>
                <p:oleObj name="Document" r:id="rId3" imgW="5274753" imgH="8709793" progId="Word.Document.8">
                  <p:embed/>
                  <p:pic>
                    <p:nvPicPr>
                      <p:cNvPr id="0" name=""/>
                      <p:cNvPicPr/>
                      <p:nvPr/>
                    </p:nvPicPr>
                    <p:blipFill>
                      <a:blip r:embed="rId4"/>
                      <a:stretch>
                        <a:fillRect/>
                      </a:stretch>
                    </p:blipFill>
                    <p:spPr>
                      <a:xfrm>
                        <a:off x="8046651" y="506866"/>
                        <a:ext cx="3281362" cy="5418137"/>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30318C74-7360-4637-9AC5-3A188BC45F83}"/>
              </a:ext>
            </a:extLst>
          </p:cNvPr>
          <p:cNvPicPr>
            <a:picLocks noChangeAspect="1"/>
          </p:cNvPicPr>
          <p:nvPr/>
        </p:nvPicPr>
        <p:blipFill>
          <a:blip r:embed="rId5"/>
          <a:stretch>
            <a:fillRect/>
          </a:stretch>
        </p:blipFill>
        <p:spPr>
          <a:xfrm>
            <a:off x="3867167" y="777628"/>
            <a:ext cx="4262358" cy="3758885"/>
          </a:xfrm>
          <a:prstGeom prst="rect">
            <a:avLst/>
          </a:prstGeom>
        </p:spPr>
      </p:pic>
      <p:sp>
        <p:nvSpPr>
          <p:cNvPr id="9" name="文本框 8">
            <a:extLst>
              <a:ext uri="{FF2B5EF4-FFF2-40B4-BE49-F238E27FC236}">
                <a16:creationId xmlns:a16="http://schemas.microsoft.com/office/drawing/2014/main" id="{6DC575EF-C531-47EF-BBC8-5634C027B5FD}"/>
              </a:ext>
            </a:extLst>
          </p:cNvPr>
          <p:cNvSpPr txBox="1"/>
          <p:nvPr/>
        </p:nvSpPr>
        <p:spPr>
          <a:xfrm>
            <a:off x="1571347" y="1738607"/>
            <a:ext cx="1988598" cy="1477328"/>
          </a:xfrm>
          <a:prstGeom prst="rect">
            <a:avLst/>
          </a:prstGeom>
          <a:noFill/>
        </p:spPr>
        <p:txBody>
          <a:bodyPr wrap="square" rtlCol="0">
            <a:spAutoFit/>
          </a:bodyPr>
          <a:lstStyle/>
          <a:p>
            <a:r>
              <a:rPr lang="zh-CN" altLang="en-US" dirty="0"/>
              <a:t>需求变更影响分析报告中有对于需求变更所要对原有文档进行更改的分析</a:t>
            </a:r>
          </a:p>
        </p:txBody>
      </p:sp>
      <p:sp>
        <p:nvSpPr>
          <p:cNvPr id="11" name="文本框 10">
            <a:extLst>
              <a:ext uri="{FF2B5EF4-FFF2-40B4-BE49-F238E27FC236}">
                <a16:creationId xmlns:a16="http://schemas.microsoft.com/office/drawing/2014/main" id="{7E5F7D3D-2A00-4866-AF46-62FEC4746D68}"/>
              </a:ext>
            </a:extLst>
          </p:cNvPr>
          <p:cNvSpPr txBox="1"/>
          <p:nvPr/>
        </p:nvSpPr>
        <p:spPr>
          <a:xfrm>
            <a:off x="1416679" y="4778350"/>
            <a:ext cx="6094520" cy="923330"/>
          </a:xfrm>
          <a:prstGeom prst="rect">
            <a:avLst/>
          </a:prstGeom>
          <a:noFill/>
        </p:spPr>
        <p:txBody>
          <a:bodyPr wrap="square">
            <a:spAutoFit/>
          </a:bodyPr>
          <a:lstStyle/>
          <a:p>
            <a:r>
              <a:rPr lang="en-US" altLang="zh-CN" dirty="0">
                <a:hlinkClick r:id="rId6"/>
              </a:rPr>
              <a:t>Community-Group-</a:t>
            </a:r>
            <a:r>
              <a:rPr lang="en-US" altLang="zh-CN" dirty="0" err="1">
                <a:hlinkClick r:id="rId6"/>
              </a:rPr>
              <a:t>Purchase_Project</a:t>
            </a:r>
            <a:r>
              <a:rPr lang="en-US" altLang="zh-CN" dirty="0">
                <a:hlinkClick r:id="rId6"/>
              </a:rPr>
              <a:t>/[S5]</a:t>
            </a:r>
            <a:r>
              <a:rPr lang="zh-CN" altLang="en-US" dirty="0">
                <a:hlinkClick r:id="rId6"/>
              </a:rPr>
              <a:t>软件需求变更</a:t>
            </a:r>
            <a:r>
              <a:rPr lang="en-US" altLang="zh-CN" dirty="0">
                <a:hlinkClick r:id="rId6"/>
              </a:rPr>
              <a:t>/002</a:t>
            </a:r>
            <a:r>
              <a:rPr lang="zh-CN" altLang="en-US" dirty="0">
                <a:hlinkClick r:id="rId6"/>
              </a:rPr>
              <a:t>变更影响分析 </a:t>
            </a:r>
            <a:r>
              <a:rPr lang="en-US" altLang="zh-CN" dirty="0">
                <a:hlinkClick r:id="rId6"/>
              </a:rPr>
              <a:t>at master · Community-Group-Purchase/Community-Group-</a:t>
            </a:r>
            <a:r>
              <a:rPr lang="en-US" altLang="zh-CN" dirty="0" err="1">
                <a:hlinkClick r:id="rId6"/>
              </a:rPr>
              <a:t>Purchase_Project</a:t>
            </a:r>
            <a:r>
              <a:rPr lang="en-US" altLang="zh-CN" dirty="0">
                <a:hlinkClick r:id="rId6"/>
              </a:rPr>
              <a:t> (github.com)</a:t>
            </a:r>
            <a:endParaRPr lang="zh-CN" altLang="en-US" dirty="0"/>
          </a:p>
        </p:txBody>
      </p:sp>
    </p:spTree>
    <p:extLst>
      <p:ext uri="{BB962C8B-B14F-4D97-AF65-F5344CB8AC3E}">
        <p14:creationId xmlns:p14="http://schemas.microsoft.com/office/powerpoint/2010/main" val="356743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pic>
        <p:nvPicPr>
          <p:cNvPr id="5" name="图片 4">
            <a:extLst>
              <a:ext uri="{FF2B5EF4-FFF2-40B4-BE49-F238E27FC236}">
                <a16:creationId xmlns:a16="http://schemas.microsoft.com/office/drawing/2014/main" id="{C7BAA0AE-AB54-4C2A-9BB1-12B6A93132C7}"/>
              </a:ext>
            </a:extLst>
          </p:cNvPr>
          <p:cNvPicPr>
            <a:picLocks noChangeAspect="1"/>
          </p:cNvPicPr>
          <p:nvPr/>
        </p:nvPicPr>
        <p:blipFill>
          <a:blip r:embed="rId3"/>
          <a:stretch>
            <a:fillRect/>
          </a:stretch>
        </p:blipFill>
        <p:spPr>
          <a:xfrm>
            <a:off x="1261898" y="3857117"/>
            <a:ext cx="9494683" cy="1105119"/>
          </a:xfrm>
          <a:prstGeom prst="rect">
            <a:avLst/>
          </a:prstGeom>
        </p:spPr>
      </p:pic>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/[S5]</a:t>
            </a:r>
            <a:r>
              <a:rPr lang="zh-CN" altLang="en-US" dirty="0">
                <a:hlinkClick r:id="rId4"/>
              </a:rPr>
              <a:t>软件需求变更</a:t>
            </a:r>
            <a:r>
              <a:rPr lang="en-US" altLang="zh-CN" dirty="0">
                <a:hlinkClick r:id="rId4"/>
              </a:rPr>
              <a:t>/005</a:t>
            </a:r>
            <a:r>
              <a:rPr lang="zh-CN" altLang="en-US" dirty="0">
                <a:hlinkClick r:id="rId4"/>
              </a:rPr>
              <a:t>需求跟踪矩阵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16163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高保真界面原型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8969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3" name="图片 2">
            <a:extLst>
              <a:ext uri="{FF2B5EF4-FFF2-40B4-BE49-F238E27FC236}">
                <a16:creationId xmlns:a16="http://schemas.microsoft.com/office/drawing/2014/main" id="{E93283DE-1B9D-46E7-8526-553DEE5B8716}"/>
              </a:ext>
            </a:extLst>
          </p:cNvPr>
          <p:cNvPicPr>
            <a:picLocks noChangeAspect="1"/>
          </p:cNvPicPr>
          <p:nvPr/>
        </p:nvPicPr>
        <p:blipFill>
          <a:blip r:embed="rId3"/>
          <a:stretch>
            <a:fillRect/>
          </a:stretch>
        </p:blipFill>
        <p:spPr>
          <a:xfrm>
            <a:off x="3722948" y="1403462"/>
            <a:ext cx="7463558" cy="4296965"/>
          </a:xfrm>
          <a:prstGeom prst="rect">
            <a:avLst/>
          </a:prstGeom>
        </p:spPr>
      </p:pic>
      <p:sp>
        <p:nvSpPr>
          <p:cNvPr id="5" name="文本框 4">
            <a:extLst>
              <a:ext uri="{FF2B5EF4-FFF2-40B4-BE49-F238E27FC236}">
                <a16:creationId xmlns:a16="http://schemas.microsoft.com/office/drawing/2014/main" id="{7E36A8E8-C776-4301-95CA-9BF70A9C6312}"/>
              </a:ext>
            </a:extLst>
          </p:cNvPr>
          <p:cNvSpPr txBox="1"/>
          <p:nvPr/>
        </p:nvSpPr>
        <p:spPr>
          <a:xfrm>
            <a:off x="1326554" y="1782618"/>
            <a:ext cx="1644073" cy="369332"/>
          </a:xfrm>
          <a:prstGeom prst="rect">
            <a:avLst/>
          </a:prstGeom>
          <a:noFill/>
        </p:spPr>
        <p:txBody>
          <a:bodyPr wrap="square" rtlCol="0">
            <a:spAutoFit/>
          </a:bodyPr>
          <a:lstStyle/>
          <a:p>
            <a:r>
              <a:rPr lang="zh-CN" altLang="en-US" dirty="0"/>
              <a:t>项目里程碑</a:t>
            </a:r>
          </a:p>
        </p:txBody>
      </p:sp>
    </p:spTree>
    <p:extLst>
      <p:ext uri="{BB962C8B-B14F-4D97-AF65-F5344CB8AC3E}">
        <p14:creationId xmlns:p14="http://schemas.microsoft.com/office/powerpoint/2010/main" val="314981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8" name="文本框 7">
            <a:extLst>
              <a:ext uri="{FF2B5EF4-FFF2-40B4-BE49-F238E27FC236}">
                <a16:creationId xmlns:a16="http://schemas.microsoft.com/office/drawing/2014/main" id="{147C8B7F-A30D-4BF8-8934-937528987BB6}"/>
              </a:ext>
            </a:extLst>
          </p:cNvPr>
          <p:cNvSpPr txBox="1"/>
          <p:nvPr/>
        </p:nvSpPr>
        <p:spPr>
          <a:xfrm>
            <a:off x="1261898" y="3849425"/>
            <a:ext cx="3958172"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A44887C2-F42D-41DB-8058-6E8B6B6252E4}"/>
              </a:ext>
            </a:extLst>
          </p:cNvPr>
          <p:cNvSpPr txBox="1"/>
          <p:nvPr/>
        </p:nvSpPr>
        <p:spPr>
          <a:xfrm>
            <a:off x="1544715" y="1766656"/>
            <a:ext cx="2095130" cy="646331"/>
          </a:xfrm>
          <a:prstGeom prst="rect">
            <a:avLst/>
          </a:prstGeom>
          <a:noFill/>
        </p:spPr>
        <p:txBody>
          <a:bodyPr wrap="square" rtlCol="0">
            <a:spAutoFit/>
          </a:bodyPr>
          <a:lstStyle/>
          <a:p>
            <a:r>
              <a:rPr lang="zh-CN" altLang="en-US" dirty="0"/>
              <a:t>分为普通用户与管理员用户界面原型</a:t>
            </a:r>
          </a:p>
        </p:txBody>
      </p:sp>
      <p:pic>
        <p:nvPicPr>
          <p:cNvPr id="10" name="图片 9">
            <a:extLst>
              <a:ext uri="{FF2B5EF4-FFF2-40B4-BE49-F238E27FC236}">
                <a16:creationId xmlns:a16="http://schemas.microsoft.com/office/drawing/2014/main" id="{897492BC-AE69-453F-9F3D-3DE49EB1A0E8}"/>
              </a:ext>
            </a:extLst>
          </p:cNvPr>
          <p:cNvPicPr>
            <a:picLocks noChangeAspect="1"/>
          </p:cNvPicPr>
          <p:nvPr/>
        </p:nvPicPr>
        <p:blipFill>
          <a:blip r:embed="rId4"/>
          <a:stretch>
            <a:fillRect/>
          </a:stretch>
        </p:blipFill>
        <p:spPr>
          <a:xfrm>
            <a:off x="5383005" y="836288"/>
            <a:ext cx="5387299" cy="4549125"/>
          </a:xfrm>
          <a:prstGeom prst="rect">
            <a:avLst/>
          </a:prstGeom>
        </p:spPr>
      </p:pic>
    </p:spTree>
    <p:extLst>
      <p:ext uri="{BB962C8B-B14F-4D97-AF65-F5344CB8AC3E}">
        <p14:creationId xmlns:p14="http://schemas.microsoft.com/office/powerpoint/2010/main" val="24933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5" name="文本框 4">
            <a:extLst>
              <a:ext uri="{FF2B5EF4-FFF2-40B4-BE49-F238E27FC236}">
                <a16:creationId xmlns:a16="http://schemas.microsoft.com/office/drawing/2014/main" id="{A44887C2-F42D-41DB-8058-6E8B6B6252E4}"/>
              </a:ext>
            </a:extLst>
          </p:cNvPr>
          <p:cNvSpPr txBox="1"/>
          <p:nvPr/>
        </p:nvSpPr>
        <p:spPr>
          <a:xfrm>
            <a:off x="5779363" y="5035529"/>
            <a:ext cx="4962617" cy="369332"/>
          </a:xfrm>
          <a:prstGeom prst="rect">
            <a:avLst/>
          </a:prstGeom>
          <a:noFill/>
        </p:spPr>
        <p:txBody>
          <a:bodyPr wrap="square" rtlCol="0">
            <a:spAutoFit/>
          </a:bodyPr>
          <a:lstStyle/>
          <a:p>
            <a:r>
              <a:rPr lang="zh-CN" altLang="en-US" dirty="0"/>
              <a:t>分为普通用户与管理员用户界面原型</a:t>
            </a:r>
          </a:p>
        </p:txBody>
      </p:sp>
      <p:pic>
        <p:nvPicPr>
          <p:cNvPr id="3" name="图片 2">
            <a:extLst>
              <a:ext uri="{FF2B5EF4-FFF2-40B4-BE49-F238E27FC236}">
                <a16:creationId xmlns:a16="http://schemas.microsoft.com/office/drawing/2014/main" id="{AB182465-F5FB-4B90-8999-A427B75AC6F4}"/>
              </a:ext>
            </a:extLst>
          </p:cNvPr>
          <p:cNvPicPr>
            <a:picLocks noChangeAspect="1"/>
          </p:cNvPicPr>
          <p:nvPr/>
        </p:nvPicPr>
        <p:blipFill>
          <a:blip r:embed="rId3"/>
          <a:stretch>
            <a:fillRect/>
          </a:stretch>
        </p:blipFill>
        <p:spPr>
          <a:xfrm>
            <a:off x="2576214" y="1239293"/>
            <a:ext cx="8442664" cy="3562439"/>
          </a:xfrm>
          <a:prstGeom prst="rect">
            <a:avLst/>
          </a:prstGeom>
        </p:spPr>
      </p:pic>
      <p:sp>
        <p:nvSpPr>
          <p:cNvPr id="8" name="文本框 7">
            <a:extLst>
              <a:ext uri="{FF2B5EF4-FFF2-40B4-BE49-F238E27FC236}">
                <a16:creationId xmlns:a16="http://schemas.microsoft.com/office/drawing/2014/main" id="{147C8B7F-A30D-4BF8-8934-937528987BB6}"/>
              </a:ext>
            </a:extLst>
          </p:cNvPr>
          <p:cNvSpPr txBox="1"/>
          <p:nvPr/>
        </p:nvSpPr>
        <p:spPr>
          <a:xfrm>
            <a:off x="1173122" y="3946047"/>
            <a:ext cx="3958172" cy="1477328"/>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/[C5]</a:t>
            </a:r>
            <a:r>
              <a:rPr lang="zh-CN" altLang="en-US" dirty="0">
                <a:hlinkClick r:id="rId4"/>
              </a:rPr>
              <a:t>原型设计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5657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5449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pic>
        <p:nvPicPr>
          <p:cNvPr id="3" name="图片 2">
            <a:extLst>
              <a:ext uri="{FF2B5EF4-FFF2-40B4-BE49-F238E27FC236}">
                <a16:creationId xmlns:a16="http://schemas.microsoft.com/office/drawing/2014/main" id="{725547F3-4206-4FC1-9C15-6D04ECE5BCEA}"/>
              </a:ext>
            </a:extLst>
          </p:cNvPr>
          <p:cNvPicPr>
            <a:picLocks noChangeAspect="1"/>
          </p:cNvPicPr>
          <p:nvPr/>
        </p:nvPicPr>
        <p:blipFill>
          <a:blip r:embed="rId3"/>
          <a:stretch>
            <a:fillRect/>
          </a:stretch>
        </p:blipFill>
        <p:spPr>
          <a:xfrm>
            <a:off x="1350323" y="1596968"/>
            <a:ext cx="5039428" cy="819264"/>
          </a:xfrm>
          <a:prstGeom prst="rect">
            <a:avLst/>
          </a:prstGeom>
        </p:spPr>
      </p:pic>
      <p:pic>
        <p:nvPicPr>
          <p:cNvPr id="6" name="图片 5">
            <a:extLst>
              <a:ext uri="{FF2B5EF4-FFF2-40B4-BE49-F238E27FC236}">
                <a16:creationId xmlns:a16="http://schemas.microsoft.com/office/drawing/2014/main" id="{64637778-C102-4EEF-8CEC-399A4BBA9BA3}"/>
              </a:ext>
            </a:extLst>
          </p:cNvPr>
          <p:cNvPicPr>
            <a:picLocks noChangeAspect="1"/>
          </p:cNvPicPr>
          <p:nvPr/>
        </p:nvPicPr>
        <p:blipFill>
          <a:blip r:embed="rId4"/>
          <a:stretch>
            <a:fillRect/>
          </a:stretch>
        </p:blipFill>
        <p:spPr>
          <a:xfrm>
            <a:off x="1350323" y="2773907"/>
            <a:ext cx="4792215" cy="3230950"/>
          </a:xfrm>
          <a:prstGeom prst="rect">
            <a:avLst/>
          </a:prstGeom>
        </p:spPr>
      </p:pic>
      <p:pic>
        <p:nvPicPr>
          <p:cNvPr id="8" name="图片 7">
            <a:extLst>
              <a:ext uri="{FF2B5EF4-FFF2-40B4-BE49-F238E27FC236}">
                <a16:creationId xmlns:a16="http://schemas.microsoft.com/office/drawing/2014/main" id="{B17941FB-4C47-4AFB-8B1F-3EC48FD8400C}"/>
              </a:ext>
            </a:extLst>
          </p:cNvPr>
          <p:cNvPicPr>
            <a:picLocks noChangeAspect="1"/>
          </p:cNvPicPr>
          <p:nvPr/>
        </p:nvPicPr>
        <p:blipFill>
          <a:blip r:embed="rId5"/>
          <a:stretch>
            <a:fillRect/>
          </a:stretch>
        </p:blipFill>
        <p:spPr>
          <a:xfrm>
            <a:off x="3378402" y="2773908"/>
            <a:ext cx="5151317" cy="3230950"/>
          </a:xfrm>
          <a:prstGeom prst="rect">
            <a:avLst/>
          </a:prstGeom>
        </p:spPr>
      </p:pic>
      <p:pic>
        <p:nvPicPr>
          <p:cNvPr id="12" name="图片 11">
            <a:extLst>
              <a:ext uri="{FF2B5EF4-FFF2-40B4-BE49-F238E27FC236}">
                <a16:creationId xmlns:a16="http://schemas.microsoft.com/office/drawing/2014/main" id="{FAACE884-88B4-4D86-9F23-98994644EEEA}"/>
              </a:ext>
            </a:extLst>
          </p:cNvPr>
          <p:cNvPicPr>
            <a:picLocks noChangeAspect="1"/>
          </p:cNvPicPr>
          <p:nvPr/>
        </p:nvPicPr>
        <p:blipFill>
          <a:blip r:embed="rId6"/>
          <a:stretch>
            <a:fillRect/>
          </a:stretch>
        </p:blipFill>
        <p:spPr>
          <a:xfrm>
            <a:off x="5067085" y="2773906"/>
            <a:ext cx="5039428" cy="3208525"/>
          </a:xfrm>
          <a:prstGeom prst="rect">
            <a:avLst/>
          </a:prstGeom>
        </p:spPr>
      </p:pic>
      <p:pic>
        <p:nvPicPr>
          <p:cNvPr id="14" name="图片 13">
            <a:extLst>
              <a:ext uri="{FF2B5EF4-FFF2-40B4-BE49-F238E27FC236}">
                <a16:creationId xmlns:a16="http://schemas.microsoft.com/office/drawing/2014/main" id="{CF84C1E0-005E-4143-9774-384AE359C35B}"/>
              </a:ext>
            </a:extLst>
          </p:cNvPr>
          <p:cNvPicPr>
            <a:picLocks noChangeAspect="1"/>
          </p:cNvPicPr>
          <p:nvPr/>
        </p:nvPicPr>
        <p:blipFill>
          <a:blip r:embed="rId7"/>
          <a:stretch>
            <a:fillRect/>
          </a:stretch>
        </p:blipFill>
        <p:spPr>
          <a:xfrm>
            <a:off x="6918444" y="2751479"/>
            <a:ext cx="4792215" cy="3208525"/>
          </a:xfrm>
          <a:prstGeom prst="rect">
            <a:avLst/>
          </a:prstGeom>
        </p:spPr>
      </p:pic>
    </p:spTree>
    <p:extLst>
      <p:ext uri="{BB962C8B-B14F-4D97-AF65-F5344CB8AC3E}">
        <p14:creationId xmlns:p14="http://schemas.microsoft.com/office/powerpoint/2010/main" val="872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493821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TeamBuilding</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8944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AD0C92E-27B2-4FA7-95A4-67D57D75FEE1}"/>
              </a:ext>
            </a:extLst>
          </p:cNvPr>
          <p:cNvPicPr>
            <a:picLocks noChangeAspect="1"/>
          </p:cNvPicPr>
          <p:nvPr/>
        </p:nvPicPr>
        <p:blipFill>
          <a:blip r:embed="rId3"/>
          <a:stretch>
            <a:fillRect/>
          </a:stretch>
        </p:blipFill>
        <p:spPr>
          <a:xfrm>
            <a:off x="1443890" y="1707394"/>
            <a:ext cx="3304762" cy="2466667"/>
          </a:xfrm>
          <a:prstGeom prst="rect">
            <a:avLst/>
          </a:prstGeom>
        </p:spPr>
      </p:pic>
      <p:sp>
        <p:nvSpPr>
          <p:cNvPr id="6" name="文本框 5">
            <a:extLst>
              <a:ext uri="{FF2B5EF4-FFF2-40B4-BE49-F238E27FC236}">
                <a16:creationId xmlns:a16="http://schemas.microsoft.com/office/drawing/2014/main" id="{24E0D8F3-EB2F-4D63-ACB1-AA17352E9502}"/>
              </a:ext>
            </a:extLst>
          </p:cNvPr>
          <p:cNvSpPr txBox="1"/>
          <p:nvPr/>
        </p:nvSpPr>
        <p:spPr>
          <a:xfrm>
            <a:off x="764749" y="4440339"/>
            <a:ext cx="609452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小组团建记录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8" name="图片 7">
            <a:extLst>
              <a:ext uri="{FF2B5EF4-FFF2-40B4-BE49-F238E27FC236}">
                <a16:creationId xmlns:a16="http://schemas.microsoft.com/office/drawing/2014/main" id="{B2161822-60F2-4C76-BE47-0A12AB0772BC}"/>
              </a:ext>
            </a:extLst>
          </p:cNvPr>
          <p:cNvPicPr>
            <a:picLocks noChangeAspect="1"/>
          </p:cNvPicPr>
          <p:nvPr/>
        </p:nvPicPr>
        <p:blipFill>
          <a:blip r:embed="rId5"/>
          <a:stretch>
            <a:fillRect/>
          </a:stretch>
        </p:blipFill>
        <p:spPr>
          <a:xfrm>
            <a:off x="7007969" y="777628"/>
            <a:ext cx="3817189" cy="4659754"/>
          </a:xfrm>
          <a:prstGeom prst="rect">
            <a:avLst/>
          </a:prstGeom>
        </p:spPr>
      </p:pic>
    </p:spTree>
    <p:extLst>
      <p:ext uri="{BB962C8B-B14F-4D97-AF65-F5344CB8AC3E}">
        <p14:creationId xmlns:p14="http://schemas.microsoft.com/office/powerpoint/2010/main" val="320848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842CA4-2B09-46CF-8E42-7A0C4EA2530C}"/>
              </a:ext>
            </a:extLst>
          </p:cNvPr>
          <p:cNvPicPr/>
          <p:nvPr/>
        </p:nvPicPr>
        <p:blipFill rotWithShape="1">
          <a:blip r:embed="rId3">
            <a:extLst>
              <a:ext uri="{28A0092B-C50C-407E-A947-70E740481C1C}">
                <a14:useLocalDpi xmlns:a14="http://schemas.microsoft.com/office/drawing/2010/main" val="0"/>
              </a:ext>
            </a:extLst>
          </a:blip>
          <a:srcRect l="1" t="6451" r="-195" b="13716"/>
          <a:stretch/>
        </p:blipFill>
        <p:spPr bwMode="auto">
          <a:xfrm>
            <a:off x="6096000" y="1870322"/>
            <a:ext cx="5283835" cy="4210050"/>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85A4E29B-C8CC-4BE4-9325-402706DD112E}"/>
              </a:ext>
            </a:extLst>
          </p:cNvPr>
          <p:cNvPicPr/>
          <p:nvPr/>
        </p:nvPicPr>
        <p:blipFill>
          <a:blip r:embed="rId4" cstate="print">
            <a:extLst>
              <a:ext uri="{28A0092B-C50C-407E-A947-70E740481C1C}">
                <a14:useLocalDpi xmlns:a14="http://schemas.microsoft.com/office/drawing/2010/main" val="0"/>
              </a:ext>
            </a:extLst>
          </a:blip>
          <a:srcRect r="-263" b="8952"/>
          <a:stretch>
            <a:fillRect/>
          </a:stretch>
        </p:blipFill>
        <p:spPr>
          <a:xfrm>
            <a:off x="2692385" y="1355151"/>
            <a:ext cx="5457825" cy="2230120"/>
          </a:xfrm>
          <a:prstGeom prst="rect">
            <a:avLst/>
          </a:prstGeom>
          <a:noFill/>
          <a:ln>
            <a:noFill/>
          </a:ln>
        </p:spPr>
      </p:pic>
      <p:pic>
        <p:nvPicPr>
          <p:cNvPr id="10" name="图片 9">
            <a:extLst>
              <a:ext uri="{FF2B5EF4-FFF2-40B4-BE49-F238E27FC236}">
                <a16:creationId xmlns:a16="http://schemas.microsoft.com/office/drawing/2014/main" id="{A7766C46-49A5-4A57-B3D3-131B3AC43B1C}"/>
              </a:ext>
            </a:extLst>
          </p:cNvPr>
          <p:cNvPicPr/>
          <p:nvPr/>
        </p:nvPicPr>
        <p:blipFill>
          <a:blip r:embed="rId5" cstate="print">
            <a:extLst>
              <a:ext uri="{28A0092B-C50C-407E-A947-70E740481C1C}">
                <a14:useLocalDpi xmlns:a14="http://schemas.microsoft.com/office/drawing/2010/main" val="0"/>
              </a:ext>
            </a:extLst>
          </a:blip>
          <a:srcRect b="5873"/>
          <a:stretch>
            <a:fillRect/>
          </a:stretch>
        </p:blipFill>
        <p:spPr>
          <a:xfrm>
            <a:off x="1041794" y="2356097"/>
            <a:ext cx="5274310" cy="3724275"/>
          </a:xfrm>
          <a:prstGeom prst="rect">
            <a:avLst/>
          </a:prstGeom>
          <a:noFill/>
          <a:ln>
            <a:noFill/>
          </a:ln>
        </p:spPr>
      </p:pic>
    </p:spTree>
    <p:extLst>
      <p:ext uri="{BB962C8B-B14F-4D97-AF65-F5344CB8AC3E}">
        <p14:creationId xmlns:p14="http://schemas.microsoft.com/office/powerpoint/2010/main" val="5881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592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项目开发总结教训</a:t>
            </a:r>
          </a:p>
        </p:txBody>
      </p:sp>
      <p:pic>
        <p:nvPicPr>
          <p:cNvPr id="3" name="图片 2">
            <a:extLst>
              <a:ext uri="{FF2B5EF4-FFF2-40B4-BE49-F238E27FC236}">
                <a16:creationId xmlns:a16="http://schemas.microsoft.com/office/drawing/2014/main" id="{1C187A5C-6F29-4A5D-BCC1-3B48B56C343C}"/>
              </a:ext>
            </a:extLst>
          </p:cNvPr>
          <p:cNvPicPr>
            <a:picLocks noChangeAspect="1"/>
          </p:cNvPicPr>
          <p:nvPr/>
        </p:nvPicPr>
        <p:blipFill>
          <a:blip r:embed="rId3"/>
          <a:stretch>
            <a:fillRect/>
          </a:stretch>
        </p:blipFill>
        <p:spPr>
          <a:xfrm>
            <a:off x="5722036" y="777628"/>
            <a:ext cx="5208066" cy="4945198"/>
          </a:xfrm>
          <a:prstGeom prst="rect">
            <a:avLst/>
          </a:prstGeom>
        </p:spPr>
      </p:pic>
    </p:spTree>
    <p:extLst>
      <p:ext uri="{BB962C8B-B14F-4D97-AF65-F5344CB8AC3E}">
        <p14:creationId xmlns:p14="http://schemas.microsoft.com/office/powerpoint/2010/main" val="1778883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项目成员评价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8101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1027" name="图片 2">
            <a:extLst>
              <a:ext uri="{FF2B5EF4-FFF2-40B4-BE49-F238E27FC236}">
                <a16:creationId xmlns:a16="http://schemas.microsoft.com/office/drawing/2014/main" id="{EBF68426-CF68-4A91-ADF1-935BDFFC7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553" y="1739433"/>
            <a:ext cx="7084039" cy="133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C279E0C4-97B5-4915-B79C-BA40D76425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302" y="3275813"/>
            <a:ext cx="5952629" cy="266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3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043709" y="2272145"/>
            <a:ext cx="2770909" cy="923330"/>
          </a:xfrm>
          <a:prstGeom prst="rect">
            <a:avLst/>
          </a:prstGeom>
          <a:noFill/>
        </p:spPr>
        <p:txBody>
          <a:bodyPr wrap="square" rtlCol="0">
            <a:spAutoFit/>
          </a:bodyPr>
          <a:lstStyle/>
          <a:p>
            <a:r>
              <a:rPr lang="zh-CN" altLang="en-US" dirty="0"/>
              <a:t>每个组员与组长均</a:t>
            </a:r>
            <a:endParaRPr lang="en-US" altLang="zh-CN" dirty="0"/>
          </a:p>
          <a:p>
            <a:r>
              <a:rPr lang="zh-CN" altLang="en-US" dirty="0"/>
              <a:t>总结了自己在项目中</a:t>
            </a:r>
            <a:endParaRPr lang="en-US" altLang="zh-CN" dirty="0"/>
          </a:p>
          <a:p>
            <a:r>
              <a:rPr lang="zh-CN" altLang="en-US" dirty="0"/>
              <a:t>的经验教训总结</a:t>
            </a:r>
          </a:p>
        </p:txBody>
      </p:sp>
      <p:pic>
        <p:nvPicPr>
          <p:cNvPr id="8" name="图片 7">
            <a:extLst>
              <a:ext uri="{FF2B5EF4-FFF2-40B4-BE49-F238E27FC236}">
                <a16:creationId xmlns:a16="http://schemas.microsoft.com/office/drawing/2014/main" id="{1CD9FD05-E205-4686-A2FF-64334E57EDE8}"/>
              </a:ext>
            </a:extLst>
          </p:cNvPr>
          <p:cNvPicPr>
            <a:picLocks noChangeAspect="1"/>
          </p:cNvPicPr>
          <p:nvPr/>
        </p:nvPicPr>
        <p:blipFill>
          <a:blip r:embed="rId3"/>
          <a:stretch>
            <a:fillRect/>
          </a:stretch>
        </p:blipFill>
        <p:spPr>
          <a:xfrm>
            <a:off x="4049476" y="1394260"/>
            <a:ext cx="6867906" cy="4468687"/>
          </a:xfrm>
          <a:prstGeom prst="rect">
            <a:avLst/>
          </a:prstGeom>
        </p:spPr>
      </p:pic>
    </p:spTree>
    <p:extLst>
      <p:ext uri="{BB962C8B-B14F-4D97-AF65-F5344CB8AC3E}">
        <p14:creationId xmlns:p14="http://schemas.microsoft.com/office/powerpoint/2010/main" val="1349361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693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pic>
        <p:nvPicPr>
          <p:cNvPr id="5" name="图片 4">
            <a:extLst>
              <a:ext uri="{FF2B5EF4-FFF2-40B4-BE49-F238E27FC236}">
                <a16:creationId xmlns:a16="http://schemas.microsoft.com/office/drawing/2014/main" id="{9A40A1ED-C4A0-411C-B2E0-58E782C56063}"/>
              </a:ext>
            </a:extLst>
          </p:cNvPr>
          <p:cNvPicPr>
            <a:picLocks noChangeAspect="1"/>
          </p:cNvPicPr>
          <p:nvPr/>
        </p:nvPicPr>
        <p:blipFill>
          <a:blip r:embed="rId3"/>
          <a:stretch>
            <a:fillRect/>
          </a:stretch>
        </p:blipFill>
        <p:spPr>
          <a:xfrm>
            <a:off x="3978828" y="2941512"/>
            <a:ext cx="6561905" cy="2619048"/>
          </a:xfrm>
          <a:prstGeom prst="rect">
            <a:avLst/>
          </a:prstGeom>
        </p:spPr>
      </p:pic>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综合评价绩效总结</a:t>
            </a:r>
          </a:p>
        </p:txBody>
      </p:sp>
    </p:spTree>
    <p:extLst>
      <p:ext uri="{BB962C8B-B14F-4D97-AF65-F5344CB8AC3E}">
        <p14:creationId xmlns:p14="http://schemas.microsoft.com/office/powerpoint/2010/main" val="35038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8" name="文本框 7">
            <a:extLst>
              <a:ext uri="{FF2B5EF4-FFF2-40B4-BE49-F238E27FC236}">
                <a16:creationId xmlns:a16="http://schemas.microsoft.com/office/drawing/2014/main" id="{F995932D-0C62-4F8A-9FE7-C6D2540C9480}"/>
              </a:ext>
            </a:extLst>
          </p:cNvPr>
          <p:cNvSpPr txBox="1"/>
          <p:nvPr/>
        </p:nvSpPr>
        <p:spPr>
          <a:xfrm>
            <a:off x="2262908" y="2290618"/>
            <a:ext cx="7278255" cy="1754326"/>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现在通知你们小组，在接下来的三个月中完成教师提出的移动课堂助理的需求，怎么做？</a:t>
            </a:r>
            <a:endParaRPr lang="en-US" altLang="zh-CN" sz="1800" b="1" kern="100" dirty="0">
              <a:effectLst/>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endParaRPr lang="en-US" altLang="zh-CN" b="1" kern="100" dirty="0">
              <a:ea typeface="宋体" panose="02010600030101010101" pitchFamily="2" charset="-122"/>
              <a:cs typeface="Times New Roman" panose="02020603050405020304" pitchFamily="18" charset="0"/>
            </a:endParaRPr>
          </a:p>
          <a:p>
            <a:r>
              <a:rPr lang="zh-CN" altLang="en-US" dirty="0"/>
              <a:t>因综合考虑小组人员均在假期内各有安排，在可行性考虑中，时间不充足，人力资源不充足，故予以拒绝。</a:t>
            </a:r>
          </a:p>
        </p:txBody>
      </p:sp>
    </p:spTree>
    <p:extLst>
      <p:ext uri="{BB962C8B-B14F-4D97-AF65-F5344CB8AC3E}">
        <p14:creationId xmlns:p14="http://schemas.microsoft.com/office/powerpoint/2010/main" val="2533453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350984" y="2967335"/>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参考文献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9638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1402080" cy="46037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参考文献</a:t>
            </a:r>
          </a:p>
        </p:txBody>
      </p:sp>
      <p:sp>
        <p:nvSpPr>
          <p:cNvPr id="2" name="文本框 1"/>
          <p:cNvSpPr txBox="1"/>
          <p:nvPr/>
        </p:nvSpPr>
        <p:spPr>
          <a:xfrm>
            <a:off x="1400810" y="1563370"/>
            <a:ext cx="9583420" cy="4154984"/>
          </a:xfrm>
          <a:prstGeom prst="rect">
            <a:avLst/>
          </a:prstGeom>
          <a:noFill/>
        </p:spPr>
        <p:txBody>
          <a:bodyPr wrap="square" rtlCol="0">
            <a:spAutoFit/>
          </a:bodyPr>
          <a:lstStyle/>
          <a:p>
            <a:r>
              <a:rPr lang="en-US" altLang="zh-CN" sz="2400" dirty="0"/>
              <a:t>[1]</a:t>
            </a:r>
            <a:r>
              <a:rPr lang="en-US" altLang="zh-CN" sz="2400" dirty="0" err="1"/>
              <a:t>中国标准出版社</a:t>
            </a:r>
            <a:r>
              <a:rPr lang="en-US" altLang="zh-CN" sz="2400" dirty="0"/>
              <a:t>. 计算机软件工程规范国家标准汇编．1998[M]. </a:t>
            </a:r>
            <a:r>
              <a:rPr lang="en-US" altLang="zh-CN" sz="2400" dirty="0" err="1"/>
              <a:t>中国标准出版社</a:t>
            </a:r>
            <a:r>
              <a:rPr lang="en-US" altLang="zh-CN" sz="2400" dirty="0"/>
              <a:t>, 1998.</a:t>
            </a:r>
          </a:p>
          <a:p>
            <a:r>
              <a:rPr lang="en-US" altLang="zh-CN" sz="2400" dirty="0"/>
              <a:t>[2]GBT8567-2006计算机软件编制规范</a:t>
            </a:r>
            <a:r>
              <a:rPr lang="en-US" altLang="zh-CN" sz="2400" dirty="0">
                <a:sym typeface="+mn-ea"/>
              </a:rPr>
              <a:t>．2006[M]. </a:t>
            </a:r>
            <a:r>
              <a:rPr lang="en-US" altLang="zh-CN" sz="2400" dirty="0" err="1">
                <a:sym typeface="+mn-ea"/>
              </a:rPr>
              <a:t>中国标准出版社</a:t>
            </a:r>
            <a:r>
              <a:rPr lang="en-US" altLang="zh-CN" sz="2400" dirty="0">
                <a:sym typeface="+mn-ea"/>
              </a:rPr>
              <a:t>, 2006.</a:t>
            </a:r>
          </a:p>
          <a:p>
            <a:pPr fontAlgn="auto">
              <a:lnSpc>
                <a:spcPct val="150000"/>
              </a:lnSpc>
            </a:pPr>
            <a:r>
              <a:rPr lang="zh-CN" altLang="en-US" sz="2400" dirty="0">
                <a:latin typeface="等线" panose="02010600030101010101" charset="-122"/>
                <a:ea typeface="等线" panose="02010600030101010101" charset="-122"/>
                <a:cs typeface="等线" panose="02010600030101010101" charset="-122"/>
                <a:sym typeface="+mn-ea"/>
              </a:rPr>
              <a:t>[</a:t>
            </a:r>
            <a:r>
              <a:rPr lang="en-US" altLang="zh-CN" sz="2400" dirty="0">
                <a:latin typeface="等线" panose="02010600030101010101" charset="-122"/>
                <a:ea typeface="等线" panose="02010600030101010101" charset="-122"/>
                <a:cs typeface="等线" panose="02010600030101010101" charset="-122"/>
                <a:sym typeface="+mn-ea"/>
              </a:rPr>
              <a:t>3</a:t>
            </a:r>
            <a:r>
              <a:rPr lang="zh-CN" altLang="en-US" sz="2400" dirty="0">
                <a:latin typeface="等线" panose="02010600030101010101" charset="-122"/>
                <a:ea typeface="等线" panose="02010600030101010101" charset="-122"/>
                <a:cs typeface="等线" panose="02010600030101010101" charset="-122"/>
                <a:sym typeface="+mn-ea"/>
              </a:rPr>
              <a:t>]《GB856T——88》国标文档</a:t>
            </a:r>
            <a:endParaRPr lang="zh-CN" altLang="en-US" sz="2400" dirty="0">
              <a:latin typeface="等线" panose="02010600030101010101" charset="-122"/>
              <a:ea typeface="等线" panose="02010600030101010101" charset="-122"/>
              <a:cs typeface="等线" panose="02010600030101010101" charset="-122"/>
            </a:endParaRPr>
          </a:p>
          <a:p>
            <a:pPr fontAlgn="auto">
              <a:lnSpc>
                <a:spcPct val="150000"/>
              </a:lnSpc>
            </a:pPr>
            <a:r>
              <a:rPr lang="en-US" altLang="zh-CN" sz="2400" dirty="0">
                <a:sym typeface="+mn-ea"/>
              </a:rPr>
              <a:t>[4] </a:t>
            </a:r>
            <a:r>
              <a:rPr lang="zh-CN" altLang="en-US" sz="2400" dirty="0">
                <a:sym typeface="+mn-ea"/>
              </a:rPr>
              <a:t>杨弘平、吕海华、李波、史江萍、代钦。</a:t>
            </a:r>
            <a:r>
              <a:rPr lang="en-US" altLang="zh-CN" sz="2400" dirty="0">
                <a:sym typeface="+mn-ea"/>
              </a:rPr>
              <a:t>UML2 </a:t>
            </a:r>
            <a:r>
              <a:rPr lang="zh-CN" altLang="en-US" sz="2400" dirty="0">
                <a:sym typeface="+mn-ea"/>
              </a:rPr>
              <a:t>基础、建模与设计教程</a:t>
            </a:r>
            <a:r>
              <a:rPr lang="en-US" altLang="zh-CN" sz="2400" dirty="0">
                <a:sym typeface="+mn-ea"/>
              </a:rPr>
              <a:t>[M]</a:t>
            </a:r>
            <a:r>
              <a:rPr lang="zh-CN" altLang="en-US" sz="2400" dirty="0">
                <a:sym typeface="+mn-ea"/>
              </a:rPr>
              <a:t>。北京</a:t>
            </a:r>
            <a:r>
              <a:rPr lang="en-US" altLang="zh-CN" sz="2400" dirty="0">
                <a:sym typeface="+mn-ea"/>
              </a:rPr>
              <a:t>:</a:t>
            </a:r>
            <a:r>
              <a:rPr lang="zh-CN" altLang="en-US" sz="2400" dirty="0">
                <a:sym typeface="+mn-ea"/>
              </a:rPr>
              <a:t>清华大学出版社，</a:t>
            </a:r>
            <a:r>
              <a:rPr lang="en-US" altLang="zh-CN" sz="2400" dirty="0">
                <a:sym typeface="+mn-ea"/>
              </a:rPr>
              <a:t>2015:117-135</a:t>
            </a:r>
          </a:p>
          <a:p>
            <a:pPr fontAlgn="auto">
              <a:lnSpc>
                <a:spcPct val="150000"/>
              </a:lnSpc>
            </a:pPr>
            <a:endParaRPr lang="en-US" altLang="zh-CN" sz="2400" dirty="0">
              <a:sym typeface="+mn-ea"/>
            </a:endParaRPr>
          </a:p>
          <a:p>
            <a:endParaRPr lang="en-US" altLang="zh-CN" sz="2400" dirty="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文本框 1"/>
          <p:cNvSpPr txBox="1"/>
          <p:nvPr/>
        </p:nvSpPr>
        <p:spPr>
          <a:xfrm>
            <a:off x="1199515" y="2644140"/>
            <a:ext cx="4869180" cy="1285241"/>
          </a:xfrm>
          <a:prstGeom prst="rect">
            <a:avLst/>
          </a:prstGeom>
          <a:noFill/>
        </p:spPr>
        <p:txBody>
          <a:bodyPr wrap="square" rtlCol="0">
            <a:spAutoFit/>
          </a:bodyPr>
          <a:lstStyle/>
          <a:p>
            <a:r>
              <a:rPr lang="zh-CN" altLang="en-US" sz="8000" spc="600" dirty="0">
                <a:solidFill>
                  <a:srgbClr val="2C3998"/>
                </a:solidFill>
                <a:latin typeface="字魂5号-无外润黑体" panose="00000500000000000000" pitchFamily="2" charset="-122"/>
                <a:ea typeface="字魂5号-无外润黑体" panose="00000500000000000000" pitchFamily="2" charset="-122"/>
              </a:rPr>
              <a:t>谢谢大家！</a:t>
            </a:r>
          </a:p>
        </p:txBody>
      </p:sp>
      <p:sp>
        <p:nvSpPr>
          <p:cNvPr id="1049015" name="矩形 2"/>
          <p:cNvSpPr/>
          <p:nvPr/>
        </p:nvSpPr>
        <p:spPr>
          <a:xfrm>
            <a:off x="1199553" y="4622136"/>
            <a:ext cx="4742691" cy="276999"/>
          </a:xfrm>
          <a:prstGeom prst="rect">
            <a:avLst/>
          </a:prstGeom>
        </p:spPr>
        <p:txBody>
          <a:bodyPr wrap="square">
            <a:spAutoFit/>
          </a:bodyPr>
          <a:lstStyle/>
          <a:p>
            <a:pPr algn="dist"/>
            <a:r>
              <a:rPr lang="en-US" altLang="zh-CN" sz="1200" dirty="0">
                <a:solidFill>
                  <a:srgbClr val="2C3998"/>
                </a:solidFill>
                <a:latin typeface="字魂5号-无外润黑体" panose="00000500000000000000" pitchFamily="2" charset="-122"/>
                <a:ea typeface="字魂5号-无外润黑体" panose="00000500000000000000" pitchFamily="2" charset="-122"/>
              </a:rPr>
              <a:t>Thank You</a:t>
            </a:r>
            <a:endParaRPr lang="zh-CN" altLang="en-US" sz="1200" dirty="0">
              <a:solidFill>
                <a:srgbClr val="2C3998"/>
              </a:solidFill>
              <a:latin typeface="字魂5号-无外润黑体" panose="00000500000000000000" pitchFamily="2" charset="-122"/>
              <a:ea typeface="字魂5号-无外润黑体" panose="00000500000000000000" pitchFamily="2" charset="-122"/>
            </a:endParaRPr>
          </a:p>
        </p:txBody>
      </p:sp>
      <p:grpSp>
        <p:nvGrpSpPr>
          <p:cNvPr id="295" name="组合 7"/>
          <p:cNvGrpSpPr/>
          <p:nvPr/>
        </p:nvGrpSpPr>
        <p:grpSpPr>
          <a:xfrm>
            <a:off x="1325570" y="1550672"/>
            <a:ext cx="611974" cy="129836"/>
            <a:chOff x="6705601" y="1045030"/>
            <a:chExt cx="611974" cy="129836"/>
          </a:xfrm>
          <a:solidFill>
            <a:srgbClr val="2C3998">
              <a:alpha val="50000"/>
            </a:srgbClr>
          </a:solidFill>
        </p:grpSpPr>
        <p:sp>
          <p:nvSpPr>
            <p:cNvPr id="1049016" name="椭圆 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7" name="椭圆 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8" name="椭圆 1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14"/>
                                        </p:tgtEl>
                                        <p:attrNameLst>
                                          <p:attrName>style.visibility</p:attrName>
                                        </p:attrNameLst>
                                      </p:cBhvr>
                                      <p:to>
                                        <p:strVal val="visible"/>
                                      </p:to>
                                    </p:set>
                                    <p:animEffect transition="in" filter="fade">
                                      <p:cBhvr>
                                        <p:cTn id="7" dur="500"/>
                                        <p:tgtEl>
                                          <p:spTgt spid="10490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15"/>
                                        </p:tgtEl>
                                        <p:attrNameLst>
                                          <p:attrName>style.visibility</p:attrName>
                                        </p:attrNameLst>
                                      </p:cBhvr>
                                      <p:to>
                                        <p:strVal val="visible"/>
                                      </p:to>
                                    </p:set>
                                    <p:animEffect transition="in" filter="fade">
                                      <p:cBhvr>
                                        <p:cTn id="11" dur="500"/>
                                        <p:tgtEl>
                                          <p:spTgt spid="10490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5"/>
                                        </p:tgtEl>
                                        <p:attrNameLst>
                                          <p:attrName>style.visibility</p:attrName>
                                        </p:attrNameLst>
                                      </p:cBhvr>
                                      <p:to>
                                        <p:strVal val="visible"/>
                                      </p:to>
                                    </p:set>
                                    <p:animEffect transition="in" filter="fade">
                                      <p:cBhvr>
                                        <p:cTn id="15"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4" grpId="0"/>
      <p:bldP spid="10490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2050" name="图片 4">
            <a:extLst>
              <a:ext uri="{FF2B5EF4-FFF2-40B4-BE49-F238E27FC236}">
                <a16:creationId xmlns:a16="http://schemas.microsoft.com/office/drawing/2014/main" id="{7E1498AE-9CAA-4C32-BD82-1EAB285C1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2" y="1685646"/>
            <a:ext cx="6828579" cy="111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3">
            <a:extLst>
              <a:ext uri="{FF2B5EF4-FFF2-40B4-BE49-F238E27FC236}">
                <a16:creationId xmlns:a16="http://schemas.microsoft.com/office/drawing/2014/main" id="{72C6EB41-1802-41F8-B2EE-6B815C8815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480" y="3079377"/>
            <a:ext cx="5644362"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1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25952" y="2505670"/>
            <a:ext cx="774122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项目章程</a:t>
            </a:r>
            <a:r>
              <a:rPr lang="en-US" altLang="zh-CN" sz="5400" b="1" dirty="0">
                <a:solidFill>
                  <a:srgbClr val="2C3998"/>
                </a:solidFill>
                <a:latin typeface="微软雅黑" panose="020B0503020204020204" pitchFamily="34" charset="-122"/>
                <a:ea typeface="微软雅黑" panose="020B0503020204020204" pitchFamily="34" charset="-122"/>
              </a:rPr>
              <a:t>&amp;</a:t>
            </a:r>
            <a:r>
              <a:rPr lang="zh-CN" altLang="en-US" sz="5400" b="1" dirty="0">
                <a:solidFill>
                  <a:srgbClr val="2C3998"/>
                </a:solidFill>
                <a:latin typeface="微软雅黑" panose="020B0503020204020204" pitchFamily="34" charset="-122"/>
                <a:ea typeface="微软雅黑" panose="020B0503020204020204" pitchFamily="34" charset="-122"/>
              </a:rPr>
              <a:t>需求项目计划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aphicFrame>
        <p:nvGraphicFramePr>
          <p:cNvPr id="2" name="对象 1">
            <a:extLst>
              <a:ext uri="{FF2B5EF4-FFF2-40B4-BE49-F238E27FC236}">
                <a16:creationId xmlns:a16="http://schemas.microsoft.com/office/drawing/2014/main" id="{A4B24DF2-81DD-4B73-89DB-8F463044F113}"/>
              </a:ext>
            </a:extLst>
          </p:cNvPr>
          <p:cNvGraphicFramePr>
            <a:graphicFrameLocks noChangeAspect="1"/>
          </p:cNvGraphicFramePr>
          <p:nvPr>
            <p:extLst>
              <p:ext uri="{D42A27DB-BD31-4B8C-83A1-F6EECF244321}">
                <p14:modId xmlns:p14="http://schemas.microsoft.com/office/powerpoint/2010/main" val="3658261791"/>
              </p:ext>
            </p:extLst>
          </p:nvPr>
        </p:nvGraphicFramePr>
        <p:xfrm>
          <a:off x="2125663" y="1211584"/>
          <a:ext cx="3970337" cy="5418137"/>
        </p:xfrm>
        <a:graphic>
          <a:graphicData uri="http://schemas.openxmlformats.org/presentationml/2006/ole">
            <mc:AlternateContent xmlns:mc="http://schemas.openxmlformats.org/markup-compatibility/2006">
              <mc:Choice xmlns:v="urn:schemas-microsoft-com:vml" Requires="v">
                <p:oleObj name="Document" r:id="rId3" imgW="5944043" imgH="8111091" progId="Word.Document.8">
                  <p:embed/>
                </p:oleObj>
              </mc:Choice>
              <mc:Fallback>
                <p:oleObj name="Document" r:id="rId3" imgW="5944043" imgH="8111091" progId="Word.Document.8">
                  <p:embed/>
                  <p:pic>
                    <p:nvPicPr>
                      <p:cNvPr id="0" name=""/>
                      <p:cNvPicPr/>
                      <p:nvPr/>
                    </p:nvPicPr>
                    <p:blipFill>
                      <a:blip r:embed="rId4"/>
                      <a:stretch>
                        <a:fillRect/>
                      </a:stretch>
                    </p:blipFill>
                    <p:spPr>
                      <a:xfrm>
                        <a:off x="2125663" y="1211584"/>
                        <a:ext cx="3970337" cy="5418137"/>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5"/>
              </a:rPr>
              <a:t>Community-Group-</a:t>
            </a:r>
            <a:r>
              <a:rPr lang="en-US" altLang="zh-CN" dirty="0" err="1">
                <a:hlinkClick r:id="rId5"/>
              </a:rPr>
              <a:t>Purchase_Project</a:t>
            </a:r>
            <a:r>
              <a:rPr lang="en-US" altLang="zh-CN" dirty="0">
                <a:hlinkClick r:id="rId5"/>
              </a:rPr>
              <a:t>/[S0]</a:t>
            </a:r>
            <a:r>
              <a:rPr lang="zh-CN" altLang="en-US" dirty="0">
                <a:hlinkClick r:id="rId5"/>
              </a:rPr>
              <a:t>软件需求工程项目计划</a:t>
            </a:r>
            <a:r>
              <a:rPr lang="en-US" altLang="zh-CN" dirty="0">
                <a:hlinkClick r:id="rId5"/>
              </a:rPr>
              <a:t>/WORD/</a:t>
            </a:r>
            <a:r>
              <a:rPr lang="zh-CN" altLang="en-US" dirty="0">
                <a:hlinkClick r:id="rId5"/>
              </a:rPr>
              <a:t>项目章程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pic>
        <p:nvPicPr>
          <p:cNvPr id="7" name="图片 6">
            <a:extLst>
              <a:ext uri="{FF2B5EF4-FFF2-40B4-BE49-F238E27FC236}">
                <a16:creationId xmlns:a16="http://schemas.microsoft.com/office/drawing/2014/main" id="{D8B3EC4B-9E50-44C6-BA0E-611260E03CD1}"/>
              </a:ext>
            </a:extLst>
          </p:cNvPr>
          <p:cNvPicPr>
            <a:picLocks noChangeAspect="1"/>
          </p:cNvPicPr>
          <p:nvPr/>
        </p:nvPicPr>
        <p:blipFill>
          <a:blip r:embed="rId3"/>
          <a:stretch>
            <a:fillRect/>
          </a:stretch>
        </p:blipFill>
        <p:spPr>
          <a:xfrm>
            <a:off x="1587500" y="1476122"/>
            <a:ext cx="7299038" cy="4456545"/>
          </a:xfrm>
          <a:prstGeom prst="rect">
            <a:avLst/>
          </a:prstGeom>
        </p:spPr>
      </p:pic>
      <p:sp>
        <p:nvSpPr>
          <p:cNvPr id="5" name="文本框 4">
            <a:extLst>
              <a:ext uri="{FF2B5EF4-FFF2-40B4-BE49-F238E27FC236}">
                <a16:creationId xmlns:a16="http://schemas.microsoft.com/office/drawing/2014/main" id="{4EC74316-1EFB-48BA-B23E-42B99B0721F7}"/>
              </a:ext>
            </a:extLst>
          </p:cNvPr>
          <p:cNvSpPr txBox="1"/>
          <p:nvPr/>
        </p:nvSpPr>
        <p:spPr>
          <a:xfrm>
            <a:off x="7518400" y="4076741"/>
            <a:ext cx="3343564"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/WORD/</a:t>
            </a:r>
            <a:r>
              <a:rPr lang="zh-CN" altLang="en-US" dirty="0">
                <a:hlinkClick r:id="rId4"/>
              </a:rPr>
              <a:t>项目章程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
        <p:nvSpPr>
          <p:cNvPr id="3" name="文本框 2">
            <a:extLst>
              <a:ext uri="{FF2B5EF4-FFF2-40B4-BE49-F238E27FC236}">
                <a16:creationId xmlns:a16="http://schemas.microsoft.com/office/drawing/2014/main" id="{D45037F2-233D-4702-9916-26889F8189C3}"/>
              </a:ext>
            </a:extLst>
          </p:cNvPr>
          <p:cNvSpPr txBox="1"/>
          <p:nvPr/>
        </p:nvSpPr>
        <p:spPr>
          <a:xfrm>
            <a:off x="4770582" y="4883298"/>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Tree>
    <p:extLst>
      <p:ext uri="{BB962C8B-B14F-4D97-AF65-F5344CB8AC3E}">
        <p14:creationId xmlns:p14="http://schemas.microsoft.com/office/powerpoint/2010/main" val="2924361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923330"/>
          </a:xfrm>
          <a:prstGeom prst="rect">
            <a:avLst/>
          </a:prstGeom>
          <a:noFill/>
        </p:spPr>
        <p:txBody>
          <a:bodyPr wrap="square" rtlCol="0">
            <a:spAutoFit/>
          </a:bodyPr>
          <a:lstStyle/>
          <a:p>
            <a:r>
              <a:rPr lang="zh-CN" altLang="en-US" dirty="0"/>
              <a:t>项目章程中确认了项目经理为刘书宇，同时确定了项目组织结构图</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项目章程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2DB3C23C-65A9-482C-802E-A7634C2113AA}"/>
              </a:ext>
            </a:extLst>
          </p:cNvPr>
          <p:cNvPicPr>
            <a:picLocks noChangeAspect="1"/>
          </p:cNvPicPr>
          <p:nvPr/>
        </p:nvPicPr>
        <p:blipFill>
          <a:blip r:embed="rId4"/>
          <a:stretch>
            <a:fillRect/>
          </a:stretch>
        </p:blipFill>
        <p:spPr>
          <a:xfrm>
            <a:off x="1227332" y="1343655"/>
            <a:ext cx="5819203" cy="4922285"/>
          </a:xfrm>
          <a:prstGeom prst="rect">
            <a:avLst/>
          </a:prstGeom>
        </p:spPr>
      </p:pic>
    </p:spTree>
    <p:extLst>
      <p:ext uri="{BB962C8B-B14F-4D97-AF65-F5344CB8AC3E}">
        <p14:creationId xmlns:p14="http://schemas.microsoft.com/office/powerpoint/2010/main" val="3059999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项目计划文档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项目计划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6" name="对象 5">
            <a:extLst>
              <a:ext uri="{FF2B5EF4-FFF2-40B4-BE49-F238E27FC236}">
                <a16:creationId xmlns:a16="http://schemas.microsoft.com/office/drawing/2014/main" id="{8BBD86A6-0EC9-4B53-BDDD-B64A49E86D75}"/>
              </a:ext>
            </a:extLst>
          </p:cNvPr>
          <p:cNvGraphicFramePr>
            <a:graphicFrameLocks noChangeAspect="1"/>
          </p:cNvGraphicFramePr>
          <p:nvPr>
            <p:extLst>
              <p:ext uri="{D42A27DB-BD31-4B8C-83A1-F6EECF244321}">
                <p14:modId xmlns:p14="http://schemas.microsoft.com/office/powerpoint/2010/main" val="1020344370"/>
              </p:ext>
            </p:extLst>
          </p:nvPr>
        </p:nvGraphicFramePr>
        <p:xfrm>
          <a:off x="1040406" y="1257766"/>
          <a:ext cx="3044016" cy="5115325"/>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1040406" y="1257766"/>
                        <a:ext cx="3044016" cy="511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2BF20DB3-A98F-4511-A2F0-017E8DB3E195}"/>
              </a:ext>
            </a:extLst>
          </p:cNvPr>
          <p:cNvPicPr>
            <a:picLocks noChangeAspect="1"/>
          </p:cNvPicPr>
          <p:nvPr/>
        </p:nvPicPr>
        <p:blipFill>
          <a:blip r:embed="rId6"/>
          <a:stretch>
            <a:fillRect/>
          </a:stretch>
        </p:blipFill>
        <p:spPr>
          <a:xfrm>
            <a:off x="4187125" y="1257766"/>
            <a:ext cx="3228571" cy="3533333"/>
          </a:xfrm>
          <a:prstGeom prst="rect">
            <a:avLst/>
          </a:prstGeom>
        </p:spPr>
      </p:pic>
    </p:spTree>
    <p:extLst>
      <p:ext uri="{BB962C8B-B14F-4D97-AF65-F5344CB8AC3E}">
        <p14:creationId xmlns:p14="http://schemas.microsoft.com/office/powerpoint/2010/main" val="251729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项目会议记录</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9824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070540" y="2189760"/>
            <a:ext cx="4353652" cy="619519"/>
            <a:chOff x="3606800" y="1689100"/>
            <a:chExt cx="473019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2" y="1781480"/>
              <a:ext cx="3886610"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pSp>
      <p:grpSp>
        <p:nvGrpSpPr>
          <p:cNvPr id="107" name="组合 6"/>
          <p:cNvGrpSpPr/>
          <p:nvPr/>
        </p:nvGrpSpPr>
        <p:grpSpPr>
          <a:xfrm>
            <a:off x="6061983" y="3205583"/>
            <a:ext cx="2847044" cy="619519"/>
            <a:chOff x="3606800" y="1689100"/>
            <a:chExt cx="3093277"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9" y="1774852"/>
              <a:ext cx="224969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项目会议记录</a:t>
              </a:r>
              <a:endParaRPr lang="en-US" altLang="zh-CN" dirty="0"/>
            </a:p>
          </p:txBody>
        </p:sp>
      </p:grpSp>
      <p:grpSp>
        <p:nvGrpSpPr>
          <p:cNvPr id="109" name="组合 16"/>
          <p:cNvGrpSpPr/>
          <p:nvPr/>
        </p:nvGrpSpPr>
        <p:grpSpPr>
          <a:xfrm>
            <a:off x="6070540" y="4224185"/>
            <a:ext cx="2847044" cy="619519"/>
            <a:chOff x="3606800" y="1689100"/>
            <a:chExt cx="3093283" cy="673100"/>
          </a:xfrm>
        </p:grpSpPr>
        <p:sp>
          <p:nvSpPr>
            <p:cNvPr id="1048656" name="椭圆 1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7" name="文本框 19"/>
            <p:cNvSpPr txBox="1"/>
            <p:nvPr/>
          </p:nvSpPr>
          <p:spPr>
            <a:xfrm>
              <a:off x="4450381" y="1774852"/>
              <a:ext cx="224970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配置管理工具</a:t>
              </a:r>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111" name="组合 3"/>
          <p:cNvGrpSpPr/>
          <p:nvPr/>
        </p:nvGrpSpPr>
        <p:grpSpPr>
          <a:xfrm>
            <a:off x="6070535" y="5180203"/>
            <a:ext cx="3698160" cy="619519"/>
            <a:chOff x="3606800" y="1689100"/>
            <a:chExt cx="4017995" cy="673100"/>
          </a:xfrm>
        </p:grpSpPr>
        <p:sp>
          <p:nvSpPr>
            <p:cNvPr id="1048660" name="椭圆 5"/>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a:t>
              </a:r>
            </a:p>
          </p:txBody>
        </p:sp>
        <p:sp>
          <p:nvSpPr>
            <p:cNvPr id="1048661" name="文本框 8"/>
            <p:cNvSpPr txBox="1"/>
            <p:nvPr/>
          </p:nvSpPr>
          <p:spPr>
            <a:xfrm>
              <a:off x="4450383" y="1774852"/>
              <a:ext cx="317441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-WBS</a:t>
              </a:r>
              <a:r>
                <a:rPr lang="zh-CN" altLang="en-US" dirty="0"/>
                <a:t>结构</a:t>
              </a:r>
              <a:endParaRPr lang="en-US" altLang="zh-CN" dirty="0"/>
            </a:p>
          </p:txBody>
        </p:sp>
      </p:grpSp>
      <p:grpSp>
        <p:nvGrpSpPr>
          <p:cNvPr id="26" name="组合 1">
            <a:extLst>
              <a:ext uri="{FF2B5EF4-FFF2-40B4-BE49-F238E27FC236}">
                <a16:creationId xmlns:a16="http://schemas.microsoft.com/office/drawing/2014/main" id="{9C88F210-ADD1-4169-88E7-9A5ECA46CD48}"/>
              </a:ext>
            </a:extLst>
          </p:cNvPr>
          <p:cNvGrpSpPr/>
          <p:nvPr/>
        </p:nvGrpSpPr>
        <p:grpSpPr>
          <a:xfrm>
            <a:off x="6070545" y="1232346"/>
            <a:ext cx="3759661" cy="619519"/>
            <a:chOff x="3606800" y="1689100"/>
            <a:chExt cx="4084824" cy="673100"/>
          </a:xfrm>
        </p:grpSpPr>
        <p:sp>
          <p:nvSpPr>
            <p:cNvPr id="27" name="椭圆 2">
              <a:extLst>
                <a:ext uri="{FF2B5EF4-FFF2-40B4-BE49-F238E27FC236}">
                  <a16:creationId xmlns:a16="http://schemas.microsoft.com/office/drawing/2014/main" id="{B1C6F3CB-EA18-46E5-9047-8DDDDDF352B8}"/>
                </a:ext>
              </a:extLst>
            </p:cNvPr>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4">
              <a:extLst>
                <a:ext uri="{FF2B5EF4-FFF2-40B4-BE49-F238E27FC236}">
                  <a16:creationId xmlns:a16="http://schemas.microsoft.com/office/drawing/2014/main" id="{8E58EEB0-D5B7-4B1B-AF2A-96BC6D10D221}"/>
                </a:ext>
              </a:extLst>
            </p:cNvPr>
            <p:cNvSpPr txBox="1"/>
            <p:nvPr/>
          </p:nvSpPr>
          <p:spPr>
            <a:xfrm>
              <a:off x="4450382" y="1781480"/>
              <a:ext cx="3241242"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会议记录分成组内会议、小组团建与其他会议（</a:t>
            </a:r>
            <a:r>
              <a:rPr lang="en-US" altLang="zh-CN" dirty="0"/>
              <a:t>JAD</a:t>
            </a:r>
            <a:r>
              <a:rPr lang="zh-CN" altLang="en-US" dirty="0"/>
              <a:t>等）组成</a:t>
            </a:r>
          </a:p>
        </p:txBody>
      </p:sp>
      <p:pic>
        <p:nvPicPr>
          <p:cNvPr id="14" name="图片 13">
            <a:extLst>
              <a:ext uri="{FF2B5EF4-FFF2-40B4-BE49-F238E27FC236}">
                <a16:creationId xmlns:a16="http://schemas.microsoft.com/office/drawing/2014/main" id="{BA3A8B1A-51B5-4A2B-9FBA-26F31F641F47}"/>
              </a:ext>
            </a:extLst>
          </p:cNvPr>
          <p:cNvPicPr>
            <a:picLocks noChangeAspect="1"/>
          </p:cNvPicPr>
          <p:nvPr/>
        </p:nvPicPr>
        <p:blipFill>
          <a:blip r:embed="rId3"/>
          <a:stretch>
            <a:fillRect/>
          </a:stretch>
        </p:blipFill>
        <p:spPr>
          <a:xfrm>
            <a:off x="2891487" y="2657198"/>
            <a:ext cx="5780952" cy="2485714"/>
          </a:xfrm>
          <a:prstGeom prst="rect">
            <a:avLst/>
          </a:prstGeom>
        </p:spPr>
      </p:pic>
    </p:spTree>
    <p:extLst>
      <p:ext uri="{BB962C8B-B14F-4D97-AF65-F5344CB8AC3E}">
        <p14:creationId xmlns:p14="http://schemas.microsoft.com/office/powerpoint/2010/main" val="20052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a:t>
            </a:r>
          </a:p>
        </p:txBody>
      </p:sp>
      <p:pic>
        <p:nvPicPr>
          <p:cNvPr id="3" name="图片 2">
            <a:extLst>
              <a:ext uri="{FF2B5EF4-FFF2-40B4-BE49-F238E27FC236}">
                <a16:creationId xmlns:a16="http://schemas.microsoft.com/office/drawing/2014/main" id="{36FA7AF0-8319-4BCF-AF92-7A33E504C6DE}"/>
              </a:ext>
            </a:extLst>
          </p:cNvPr>
          <p:cNvPicPr>
            <a:picLocks noChangeAspect="1"/>
          </p:cNvPicPr>
          <p:nvPr/>
        </p:nvPicPr>
        <p:blipFill>
          <a:blip r:embed="rId3"/>
          <a:stretch>
            <a:fillRect/>
          </a:stretch>
        </p:blipFill>
        <p:spPr>
          <a:xfrm>
            <a:off x="7398301" y="842206"/>
            <a:ext cx="3657625" cy="5687904"/>
          </a:xfrm>
          <a:prstGeom prst="rect">
            <a:avLst/>
          </a:prstGeom>
        </p:spPr>
      </p:pic>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小组内部会议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8703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组内会议记录基本格式</a:t>
            </a:r>
          </a:p>
        </p:txBody>
      </p:sp>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/[C1]</a:t>
            </a:r>
            <a:r>
              <a:rPr lang="zh-CN" altLang="en-US" dirty="0">
                <a:hlinkClick r:id="rId3"/>
              </a:rPr>
              <a:t>会议记录</a:t>
            </a:r>
            <a:r>
              <a:rPr lang="en-US" altLang="zh-CN" dirty="0">
                <a:hlinkClick r:id="rId3"/>
              </a:rPr>
              <a:t>/</a:t>
            </a:r>
            <a:r>
              <a:rPr lang="zh-CN" altLang="en-US" dirty="0">
                <a:hlinkClick r:id="rId3"/>
              </a:rPr>
              <a:t>小组内部会议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2" name="对象 1">
            <a:extLst>
              <a:ext uri="{FF2B5EF4-FFF2-40B4-BE49-F238E27FC236}">
                <a16:creationId xmlns:a16="http://schemas.microsoft.com/office/drawing/2014/main" id="{C1050480-5825-4D7F-B5EF-00127BFF2239}"/>
              </a:ext>
            </a:extLst>
          </p:cNvPr>
          <p:cNvGraphicFramePr>
            <a:graphicFrameLocks noChangeAspect="1"/>
          </p:cNvGraphicFramePr>
          <p:nvPr>
            <p:extLst>
              <p:ext uri="{D42A27DB-BD31-4B8C-83A1-F6EECF244321}">
                <p14:modId xmlns:p14="http://schemas.microsoft.com/office/powerpoint/2010/main" val="3401598522"/>
              </p:ext>
            </p:extLst>
          </p:nvPr>
        </p:nvGraphicFramePr>
        <p:xfrm>
          <a:off x="5046986" y="1248989"/>
          <a:ext cx="2654593" cy="4360022"/>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5046986" y="1248989"/>
                        <a:ext cx="2654593" cy="4360022"/>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D34854E9-63AA-4A3D-9FC6-7E4215FE1021}"/>
              </a:ext>
            </a:extLst>
          </p:cNvPr>
          <p:cNvPicPr>
            <a:picLocks noChangeAspect="1"/>
          </p:cNvPicPr>
          <p:nvPr/>
        </p:nvPicPr>
        <p:blipFill>
          <a:blip r:embed="rId6"/>
          <a:stretch>
            <a:fillRect/>
          </a:stretch>
        </p:blipFill>
        <p:spPr>
          <a:xfrm>
            <a:off x="7713777" y="980751"/>
            <a:ext cx="3630855" cy="4719532"/>
          </a:xfrm>
          <a:prstGeom prst="rect">
            <a:avLst/>
          </a:prstGeom>
        </p:spPr>
      </p:pic>
    </p:spTree>
    <p:extLst>
      <p:ext uri="{BB962C8B-B14F-4D97-AF65-F5344CB8AC3E}">
        <p14:creationId xmlns:p14="http://schemas.microsoft.com/office/powerpoint/2010/main" val="359003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里程碑内部评审记录</a:t>
            </a:r>
          </a:p>
        </p:txBody>
      </p:sp>
      <p:pic>
        <p:nvPicPr>
          <p:cNvPr id="9" name="图片 8">
            <a:extLst>
              <a:ext uri="{FF2B5EF4-FFF2-40B4-BE49-F238E27FC236}">
                <a16:creationId xmlns:a16="http://schemas.microsoft.com/office/drawing/2014/main" id="{EE686C49-54E6-4E71-9F74-4C8A5454BDE4}"/>
              </a:ext>
            </a:extLst>
          </p:cNvPr>
          <p:cNvPicPr>
            <a:picLocks noChangeAspect="1"/>
          </p:cNvPicPr>
          <p:nvPr/>
        </p:nvPicPr>
        <p:blipFill>
          <a:blip r:embed="rId3"/>
          <a:stretch>
            <a:fillRect/>
          </a:stretch>
        </p:blipFill>
        <p:spPr>
          <a:xfrm>
            <a:off x="1326554" y="2461650"/>
            <a:ext cx="2547031" cy="3028096"/>
          </a:xfrm>
          <a:prstGeom prst="rect">
            <a:avLst/>
          </a:prstGeom>
        </p:spPr>
      </p:pic>
      <p:pic>
        <p:nvPicPr>
          <p:cNvPr id="11" name="图片 10">
            <a:extLst>
              <a:ext uri="{FF2B5EF4-FFF2-40B4-BE49-F238E27FC236}">
                <a16:creationId xmlns:a16="http://schemas.microsoft.com/office/drawing/2014/main" id="{F945708B-1E61-4249-AD6A-827BA8CA5F77}"/>
              </a:ext>
            </a:extLst>
          </p:cNvPr>
          <p:cNvPicPr>
            <a:picLocks noChangeAspect="1"/>
          </p:cNvPicPr>
          <p:nvPr/>
        </p:nvPicPr>
        <p:blipFill>
          <a:blip r:embed="rId4"/>
          <a:stretch>
            <a:fillRect/>
          </a:stretch>
        </p:blipFill>
        <p:spPr>
          <a:xfrm>
            <a:off x="4664364" y="1513492"/>
            <a:ext cx="6589221" cy="3976254"/>
          </a:xfrm>
          <a:prstGeom prst="rect">
            <a:avLst/>
          </a:prstGeom>
        </p:spPr>
      </p:pic>
    </p:spTree>
    <p:extLst>
      <p:ext uri="{BB962C8B-B14F-4D97-AF65-F5344CB8AC3E}">
        <p14:creationId xmlns:p14="http://schemas.microsoft.com/office/powerpoint/2010/main" val="413679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配置管理工具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411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3023FC10-61B8-413B-A4FA-178870760D0E}"/>
              </a:ext>
            </a:extLst>
          </p:cNvPr>
          <p:cNvPicPr>
            <a:picLocks noChangeAspect="1"/>
          </p:cNvPicPr>
          <p:nvPr/>
        </p:nvPicPr>
        <p:blipFill>
          <a:blip r:embed="rId3"/>
          <a:stretch>
            <a:fillRect/>
          </a:stretch>
        </p:blipFill>
        <p:spPr>
          <a:xfrm>
            <a:off x="1326554" y="1457087"/>
            <a:ext cx="9177463" cy="4650994"/>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058699" y="2828070"/>
            <a:ext cx="2872509" cy="369332"/>
          </a:xfrm>
          <a:prstGeom prst="rect">
            <a:avLst/>
          </a:prstGeom>
          <a:noFill/>
        </p:spPr>
        <p:txBody>
          <a:bodyPr wrap="square" rtlCol="0">
            <a:spAutoFit/>
          </a:bodyPr>
          <a:lstStyle/>
          <a:p>
            <a:r>
              <a:rPr lang="zh-CN" altLang="en-US" dirty="0"/>
              <a:t>配置管理工具采用</a:t>
            </a:r>
            <a:r>
              <a:rPr lang="en-US" altLang="zh-CN" dirty="0"/>
              <a:t>GITHUB </a:t>
            </a:r>
            <a:endParaRPr lang="zh-CN" altLang="en-US"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4"/>
              </a:rPr>
              <a:t>Community-Group-Purchase/Community-Group-</a:t>
            </a:r>
            <a:r>
              <a:rPr lang="en-US" altLang="zh-CN" dirty="0" err="1">
                <a:hlinkClick r:id="rId4"/>
              </a:rPr>
              <a:t>Purchase_Project</a:t>
            </a:r>
            <a:r>
              <a:rPr lang="en-US" altLang="zh-CN" dirty="0">
                <a:hlinkClick r:id="rId4"/>
              </a:rPr>
              <a:t>: </a:t>
            </a:r>
            <a:r>
              <a:rPr lang="zh-CN" altLang="en-US" dirty="0">
                <a:hlinkClick r:id="rId4"/>
              </a:rPr>
              <a:t>软件需求分析原理与实践课程</a:t>
            </a:r>
            <a:r>
              <a:rPr lang="en-US" altLang="zh-CN" dirty="0" err="1">
                <a:hlinkClick r:id="rId4"/>
              </a:rPr>
              <a:t>lsy</a:t>
            </a:r>
            <a:r>
              <a:rPr lang="zh-CN" altLang="en-US" dirty="0">
                <a:hlinkClick r:id="rId4"/>
              </a:rPr>
              <a:t>小组</a:t>
            </a:r>
            <a:r>
              <a:rPr lang="en-US" altLang="zh-CN" dirty="0">
                <a:hlinkClick r:id="rId4"/>
              </a:rPr>
              <a:t>git</a:t>
            </a:r>
            <a:r>
              <a:rPr lang="zh-CN" altLang="en-US" dirty="0">
                <a:hlinkClick r:id="rId4"/>
              </a:rPr>
              <a:t>版本管理库 </a:t>
            </a:r>
            <a:r>
              <a:rPr lang="en-US" altLang="zh-CN" dirty="0">
                <a:hlinkClick r:id="rId4"/>
              </a:rPr>
              <a:t>(github.com)</a:t>
            </a:r>
            <a:endParaRPr lang="zh-CN" altLang="en-US" dirty="0"/>
          </a:p>
        </p:txBody>
      </p:sp>
    </p:spTree>
    <p:extLst>
      <p:ext uri="{BB962C8B-B14F-4D97-AF65-F5344CB8AC3E}">
        <p14:creationId xmlns:p14="http://schemas.microsoft.com/office/powerpoint/2010/main" val="22262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369332"/>
          </a:xfrm>
          <a:prstGeom prst="rect">
            <a:avLst/>
          </a:prstGeom>
          <a:noFill/>
        </p:spPr>
        <p:txBody>
          <a:bodyPr wrap="square" rtlCol="0">
            <a:spAutoFit/>
          </a:bodyPr>
          <a:lstStyle/>
          <a:p>
            <a:r>
              <a:rPr lang="zh-CN" altLang="en-US" dirty="0"/>
              <a:t>配置管理工具采用</a:t>
            </a:r>
            <a:r>
              <a:rPr lang="en-US" altLang="zh-CN" dirty="0"/>
              <a:t>GITHUB</a:t>
            </a:r>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7" name="图片 6">
            <a:extLst>
              <a:ext uri="{FF2B5EF4-FFF2-40B4-BE49-F238E27FC236}">
                <a16:creationId xmlns:a16="http://schemas.microsoft.com/office/drawing/2014/main" id="{5AD3F717-4483-426B-87D1-0F849F7B52FC}"/>
              </a:ext>
            </a:extLst>
          </p:cNvPr>
          <p:cNvPicPr>
            <a:picLocks noChangeAspect="1"/>
          </p:cNvPicPr>
          <p:nvPr/>
        </p:nvPicPr>
        <p:blipFill>
          <a:blip r:embed="rId4"/>
          <a:stretch>
            <a:fillRect/>
          </a:stretch>
        </p:blipFill>
        <p:spPr>
          <a:xfrm>
            <a:off x="4965921" y="1787758"/>
            <a:ext cx="2260157" cy="2502047"/>
          </a:xfrm>
          <a:prstGeom prst="rect">
            <a:avLst/>
          </a:prstGeom>
        </p:spPr>
      </p:pic>
      <p:sp>
        <p:nvSpPr>
          <p:cNvPr id="8" name="文本框 7">
            <a:extLst>
              <a:ext uri="{FF2B5EF4-FFF2-40B4-BE49-F238E27FC236}">
                <a16:creationId xmlns:a16="http://schemas.microsoft.com/office/drawing/2014/main" id="{3011F6C4-5AED-47B0-9FD9-046CB2DA41FF}"/>
              </a:ext>
            </a:extLst>
          </p:cNvPr>
          <p:cNvSpPr txBox="1"/>
          <p:nvPr/>
        </p:nvSpPr>
        <p:spPr>
          <a:xfrm>
            <a:off x="7643294" y="2228671"/>
            <a:ext cx="2847619" cy="1200329"/>
          </a:xfrm>
          <a:prstGeom prst="rect">
            <a:avLst/>
          </a:prstGeom>
          <a:noFill/>
        </p:spPr>
        <p:txBody>
          <a:bodyPr wrap="square" rtlCol="0">
            <a:spAutoFit/>
          </a:bodyPr>
          <a:lstStyle/>
          <a:p>
            <a:endParaRPr lang="en-US" altLang="zh-CN" dirty="0"/>
          </a:p>
          <a:p>
            <a:r>
              <a:rPr lang="zh-CN" altLang="en-US" dirty="0"/>
              <a:t>各组员均有个人工作分支</a:t>
            </a:r>
            <a:endParaRPr lang="en-US" altLang="zh-CN" dirty="0"/>
          </a:p>
          <a:p>
            <a:r>
              <a:rPr lang="en-US" altLang="zh-CN" dirty="0"/>
              <a:t>Master</a:t>
            </a:r>
            <a:r>
              <a:rPr lang="zh-CN" altLang="en-US" dirty="0"/>
              <a:t>分支为总分支</a:t>
            </a:r>
            <a:r>
              <a:rPr lang="en-US" altLang="zh-CN" dirty="0"/>
              <a:t> </a:t>
            </a:r>
            <a:endParaRPr lang="zh-CN" altLang="en-US" dirty="0"/>
          </a:p>
          <a:p>
            <a:endParaRPr lang="zh-CN" altLang="en-US" dirty="0"/>
          </a:p>
        </p:txBody>
      </p:sp>
    </p:spTree>
    <p:extLst>
      <p:ext uri="{BB962C8B-B14F-4D97-AF65-F5344CB8AC3E}">
        <p14:creationId xmlns:p14="http://schemas.microsoft.com/office/powerpoint/2010/main" val="15128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923330"/>
          </a:xfrm>
          <a:prstGeom prst="rect">
            <a:avLst/>
          </a:prstGeom>
          <a:noFill/>
        </p:spPr>
        <p:txBody>
          <a:bodyPr wrap="square" rtlCol="0">
            <a:spAutoFit/>
          </a:bodyPr>
          <a:lstStyle/>
          <a:p>
            <a:r>
              <a:rPr lang="zh-CN" altLang="en-US" dirty="0"/>
              <a:t>配置管理工具采用</a:t>
            </a:r>
            <a:r>
              <a:rPr lang="en-US" altLang="zh-CN" dirty="0"/>
              <a:t>GITHUB</a:t>
            </a:r>
          </a:p>
          <a:p>
            <a:endParaRPr lang="en-US" altLang="zh-CN" dirty="0"/>
          </a:p>
          <a:p>
            <a:r>
              <a:rPr lang="zh-CN" altLang="en-US" dirty="0"/>
              <a:t>良好的目录结构管理</a:t>
            </a:r>
            <a:endParaRPr lang="en-US" altLang="zh-CN"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326554" y="3214255"/>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3" name="图片 2">
            <a:extLst>
              <a:ext uri="{FF2B5EF4-FFF2-40B4-BE49-F238E27FC236}">
                <a16:creationId xmlns:a16="http://schemas.microsoft.com/office/drawing/2014/main" id="{155D9ECE-2CA9-4C24-B9E9-D05E89C10D48}"/>
              </a:ext>
            </a:extLst>
          </p:cNvPr>
          <p:cNvPicPr>
            <a:picLocks noChangeAspect="1"/>
          </p:cNvPicPr>
          <p:nvPr/>
        </p:nvPicPr>
        <p:blipFill>
          <a:blip r:embed="rId4"/>
          <a:stretch>
            <a:fillRect/>
          </a:stretch>
        </p:blipFill>
        <p:spPr>
          <a:xfrm>
            <a:off x="3973232" y="1518477"/>
            <a:ext cx="6221240" cy="3821045"/>
          </a:xfrm>
          <a:prstGeom prst="rect">
            <a:avLst/>
          </a:prstGeom>
        </p:spPr>
      </p:pic>
    </p:spTree>
    <p:extLst>
      <p:ext uri="{BB962C8B-B14F-4D97-AF65-F5344CB8AC3E}">
        <p14:creationId xmlns:p14="http://schemas.microsoft.com/office/powerpoint/2010/main" val="2419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442468" y="1658921"/>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pic>
        <p:nvPicPr>
          <p:cNvPr id="11" name="图片 10">
            <a:extLst>
              <a:ext uri="{FF2B5EF4-FFF2-40B4-BE49-F238E27FC236}">
                <a16:creationId xmlns:a16="http://schemas.microsoft.com/office/drawing/2014/main" id="{B06FB476-24D6-4BC4-A9A0-4D0C0EC0387B}"/>
              </a:ext>
            </a:extLst>
          </p:cNvPr>
          <p:cNvPicPr>
            <a:picLocks noChangeAspect="1"/>
          </p:cNvPicPr>
          <p:nvPr/>
        </p:nvPicPr>
        <p:blipFill>
          <a:blip r:embed="rId3"/>
          <a:stretch>
            <a:fillRect/>
          </a:stretch>
        </p:blipFill>
        <p:spPr>
          <a:xfrm>
            <a:off x="1115047" y="2142087"/>
            <a:ext cx="9961905" cy="4180952"/>
          </a:xfrm>
          <a:prstGeom prst="rect">
            <a:avLst/>
          </a:prstGeom>
        </p:spPr>
      </p:pic>
    </p:spTree>
    <p:extLst>
      <p:ext uri="{BB962C8B-B14F-4D97-AF65-F5344CB8AC3E}">
        <p14:creationId xmlns:p14="http://schemas.microsoft.com/office/powerpoint/2010/main" val="80653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0B0E544B-DA80-4D4A-BCAA-10EBE6937EDF}"/>
              </a:ext>
            </a:extLst>
          </p:cNvPr>
          <p:cNvPicPr>
            <a:picLocks noChangeAspect="1"/>
          </p:cNvPicPr>
          <p:nvPr/>
        </p:nvPicPr>
        <p:blipFill>
          <a:blip r:embed="rId3"/>
          <a:stretch>
            <a:fillRect/>
          </a:stretch>
        </p:blipFill>
        <p:spPr>
          <a:xfrm>
            <a:off x="3357879" y="749919"/>
            <a:ext cx="7715779" cy="5163411"/>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146904" y="1711662"/>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spTree>
    <p:extLst>
      <p:ext uri="{BB962C8B-B14F-4D97-AF65-F5344CB8AC3E}">
        <p14:creationId xmlns:p14="http://schemas.microsoft.com/office/powerpoint/2010/main" val="361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352673" y="1432950"/>
            <a:ext cx="4332158" cy="619519"/>
            <a:chOff x="3606800" y="1689100"/>
            <a:chExt cx="470684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3" y="1781480"/>
              <a:ext cx="3863259" cy="554954"/>
            </a:xfrm>
            <a:prstGeom prst="roundRect">
              <a:avLst/>
            </a:prstGeom>
            <a:solidFill>
              <a:schemeClr val="bg1"/>
            </a:solid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grpSp>
      <p:grpSp>
        <p:nvGrpSpPr>
          <p:cNvPr id="107" name="组合 6"/>
          <p:cNvGrpSpPr/>
          <p:nvPr/>
        </p:nvGrpSpPr>
        <p:grpSpPr>
          <a:xfrm>
            <a:off x="6352682" y="2494904"/>
            <a:ext cx="3298029" cy="619519"/>
            <a:chOff x="3606800" y="1689100"/>
            <a:chExt cx="3583263"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7" y="1774852"/>
              <a:ext cx="273968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a:t>
              </a:r>
              <a:r>
                <a:rPr lang="zh-CN" altLang="en-US" dirty="0"/>
                <a:t>子计划</a:t>
              </a:r>
              <a:endParaRPr lang="en-US" altLang="zh-CN" dirty="0"/>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3" name="组合 16"/>
          <p:cNvGrpSpPr/>
          <p:nvPr/>
        </p:nvGrpSpPr>
        <p:grpSpPr>
          <a:xfrm>
            <a:off x="6352673" y="3640153"/>
            <a:ext cx="3492475" cy="619519"/>
            <a:chOff x="3606799" y="1689100"/>
            <a:chExt cx="3794542" cy="673100"/>
          </a:xfrm>
        </p:grpSpPr>
        <p:sp>
          <p:nvSpPr>
            <p:cNvPr id="24" name="椭圆 17"/>
            <p:cNvSpPr/>
            <p:nvPr/>
          </p:nvSpPr>
          <p:spPr>
            <a:xfrm>
              <a:off x="3606799" y="1689100"/>
              <a:ext cx="84358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5" name="文本框 19"/>
            <p:cNvSpPr txBox="1"/>
            <p:nvPr/>
          </p:nvSpPr>
          <p:spPr>
            <a:xfrm>
              <a:off x="4620814" y="1731976"/>
              <a:ext cx="278052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Vision &amp; Scope</a:t>
              </a:r>
              <a:endParaRPr lang="zh-CN" altLang="en-US" dirty="0"/>
            </a:p>
          </p:txBody>
        </p:sp>
      </p:grpSp>
      <p:grpSp>
        <p:nvGrpSpPr>
          <p:cNvPr id="26" name="组合 16"/>
          <p:cNvGrpSpPr/>
          <p:nvPr/>
        </p:nvGrpSpPr>
        <p:grpSpPr>
          <a:xfrm>
            <a:off x="6352679" y="4701904"/>
            <a:ext cx="3611276" cy="619519"/>
            <a:chOff x="3606800" y="1689100"/>
            <a:chExt cx="392361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用户群与用户代表</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40352" y="2357889"/>
            <a:ext cx="633147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-WBS</a:t>
            </a:r>
            <a:r>
              <a:rPr lang="zh-CN" altLang="en-US" sz="5400" b="1" dirty="0">
                <a:solidFill>
                  <a:srgbClr val="2C3998"/>
                </a:solidFill>
                <a:latin typeface="微软雅黑" panose="020B0503020204020204" pitchFamily="34" charset="-122"/>
                <a:ea typeface="微软雅黑" panose="020B0503020204020204" pitchFamily="34" charset="-122"/>
              </a:rPr>
              <a:t>结构</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52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graphicFrame>
        <p:nvGraphicFramePr>
          <p:cNvPr id="2" name="对象 1">
            <a:extLst>
              <a:ext uri="{FF2B5EF4-FFF2-40B4-BE49-F238E27FC236}">
                <a16:creationId xmlns:a16="http://schemas.microsoft.com/office/drawing/2014/main" id="{B8643867-2B8B-4283-8812-BB38492814E5}"/>
              </a:ext>
            </a:extLst>
          </p:cNvPr>
          <p:cNvGraphicFramePr>
            <a:graphicFrameLocks noChangeAspect="1"/>
          </p:cNvGraphicFramePr>
          <p:nvPr>
            <p:extLst>
              <p:ext uri="{D42A27DB-BD31-4B8C-83A1-F6EECF244321}">
                <p14:modId xmlns:p14="http://schemas.microsoft.com/office/powerpoint/2010/main" val="3933934879"/>
              </p:ext>
            </p:extLst>
          </p:nvPr>
        </p:nvGraphicFramePr>
        <p:xfrm>
          <a:off x="674253" y="1211584"/>
          <a:ext cx="10997206" cy="5416983"/>
        </p:xfrm>
        <a:graphic>
          <a:graphicData uri="http://schemas.openxmlformats.org/presentationml/2006/ole">
            <mc:AlternateContent xmlns:mc="http://schemas.openxmlformats.org/markup-compatibility/2006">
              <mc:Choice xmlns:v="urn:schemas-microsoft-com:vml" Requires="v">
                <p:oleObj name="Visio" r:id="rId3" imgW="50692087" imgH="24965300" progId="Visio.Drawing.15">
                  <p:embed/>
                </p:oleObj>
              </mc:Choice>
              <mc:Fallback>
                <p:oleObj name="Visio" r:id="rId3" imgW="50692087" imgH="24965300" progId="Visio.Drawing.15">
                  <p:embed/>
                  <p:pic>
                    <p:nvPicPr>
                      <p:cNvPr id="0" name=""/>
                      <p:cNvPicPr/>
                      <p:nvPr/>
                    </p:nvPicPr>
                    <p:blipFill>
                      <a:blip r:embed="rId4"/>
                      <a:stretch>
                        <a:fillRect/>
                      </a:stretch>
                    </p:blipFill>
                    <p:spPr>
                      <a:xfrm>
                        <a:off x="674253" y="1211584"/>
                        <a:ext cx="10997206" cy="541698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7775312F-B22F-49F4-8CCF-C85C1613F5EA}"/>
              </a:ext>
            </a:extLst>
          </p:cNvPr>
          <p:cNvSpPr txBox="1"/>
          <p:nvPr/>
        </p:nvSpPr>
        <p:spPr>
          <a:xfrm>
            <a:off x="4458714" y="749919"/>
            <a:ext cx="6406732" cy="369332"/>
          </a:xfrm>
          <a:prstGeom prst="rect">
            <a:avLst/>
          </a:prstGeom>
          <a:noFill/>
        </p:spPr>
        <p:txBody>
          <a:bodyPr wrap="square" rtlCol="0">
            <a:spAutoFit/>
          </a:bodyPr>
          <a:lstStyle/>
          <a:p>
            <a:r>
              <a:rPr lang="zh-CN" altLang="en-US" b="1" dirty="0">
                <a:solidFill>
                  <a:srgbClr val="FF0000"/>
                </a:solidFill>
              </a:rPr>
              <a:t>项目</a:t>
            </a:r>
            <a:r>
              <a:rPr lang="en-US" altLang="zh-CN" b="1" dirty="0">
                <a:solidFill>
                  <a:srgbClr val="FF0000"/>
                </a:solidFill>
              </a:rPr>
              <a:t>WBS</a:t>
            </a:r>
            <a:r>
              <a:rPr lang="zh-CN" altLang="en-US" b="1" dirty="0">
                <a:solidFill>
                  <a:srgbClr val="FF0000"/>
                </a:solidFill>
              </a:rPr>
              <a:t>结构图，涵盖项目的</a:t>
            </a:r>
            <a:r>
              <a:rPr lang="en-US" altLang="zh-CN" b="1" dirty="0">
                <a:solidFill>
                  <a:srgbClr val="FF0000"/>
                </a:solidFill>
              </a:rPr>
              <a:t>5</a:t>
            </a:r>
            <a:r>
              <a:rPr lang="zh-CN" altLang="en-US" b="1" dirty="0">
                <a:solidFill>
                  <a:srgbClr val="FF0000"/>
                </a:solidFill>
              </a:rPr>
              <a:t>个阶段、需求工程的</a:t>
            </a:r>
            <a:r>
              <a:rPr lang="en-US" altLang="zh-CN" b="1" dirty="0">
                <a:solidFill>
                  <a:srgbClr val="FF0000"/>
                </a:solidFill>
              </a:rPr>
              <a:t>2</a:t>
            </a:r>
            <a:r>
              <a:rPr lang="zh-CN" altLang="en-US" b="1" dirty="0">
                <a:solidFill>
                  <a:srgbClr val="FF0000"/>
                </a:solidFill>
              </a:rPr>
              <a:t>个阶段</a:t>
            </a:r>
          </a:p>
        </p:txBody>
      </p:sp>
      <p:sp>
        <p:nvSpPr>
          <p:cNvPr id="5" name="矩形 4">
            <a:extLst>
              <a:ext uri="{FF2B5EF4-FFF2-40B4-BE49-F238E27FC236}">
                <a16:creationId xmlns:a16="http://schemas.microsoft.com/office/drawing/2014/main" id="{727D5BE2-8BD0-498B-B7DE-059A82554A5A}"/>
              </a:ext>
            </a:extLst>
          </p:cNvPr>
          <p:cNvSpPr/>
          <p:nvPr/>
        </p:nvSpPr>
        <p:spPr>
          <a:xfrm>
            <a:off x="674253" y="1505527"/>
            <a:ext cx="10751129" cy="942109"/>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7DCAEAD-E376-4185-BD58-CA9C005B0AA5}"/>
              </a:ext>
            </a:extLst>
          </p:cNvPr>
          <p:cNvSpPr txBox="1"/>
          <p:nvPr/>
        </p:nvSpPr>
        <p:spPr>
          <a:xfrm>
            <a:off x="7389091" y="1182361"/>
            <a:ext cx="3375478" cy="646331"/>
          </a:xfrm>
          <a:prstGeom prst="rect">
            <a:avLst/>
          </a:prstGeom>
          <a:noFill/>
        </p:spPr>
        <p:txBody>
          <a:bodyPr wrap="square" rtlCol="0">
            <a:spAutoFit/>
          </a:bodyPr>
          <a:lstStyle/>
          <a:p>
            <a:r>
              <a:rPr lang="zh-CN" altLang="en-US" b="1" dirty="0">
                <a:solidFill>
                  <a:srgbClr val="00B050"/>
                </a:solidFill>
              </a:rPr>
              <a:t>项目管理的五个过程：启动、规划、执行、监控、收尾</a:t>
            </a:r>
          </a:p>
        </p:txBody>
      </p:sp>
      <p:sp>
        <p:nvSpPr>
          <p:cNvPr id="9" name="矩形 8">
            <a:extLst>
              <a:ext uri="{FF2B5EF4-FFF2-40B4-BE49-F238E27FC236}">
                <a16:creationId xmlns:a16="http://schemas.microsoft.com/office/drawing/2014/main" id="{74D66727-3A64-4EBE-9983-0184DACDAF3F}"/>
              </a:ext>
            </a:extLst>
          </p:cNvPr>
          <p:cNvSpPr/>
          <p:nvPr/>
        </p:nvSpPr>
        <p:spPr>
          <a:xfrm>
            <a:off x="4458714" y="2567709"/>
            <a:ext cx="6163104" cy="4290291"/>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D590AF7-6732-428E-AF02-A33995C9DEDB}"/>
              </a:ext>
            </a:extLst>
          </p:cNvPr>
          <p:cNvSpPr txBox="1"/>
          <p:nvPr/>
        </p:nvSpPr>
        <p:spPr>
          <a:xfrm>
            <a:off x="4996873" y="6259235"/>
            <a:ext cx="1653309" cy="369332"/>
          </a:xfrm>
          <a:prstGeom prst="rect">
            <a:avLst/>
          </a:prstGeom>
          <a:noFill/>
        </p:spPr>
        <p:txBody>
          <a:bodyPr wrap="square" rtlCol="0">
            <a:spAutoFit/>
          </a:bodyPr>
          <a:lstStyle/>
          <a:p>
            <a:r>
              <a:rPr lang="zh-CN" altLang="en-US" b="1" dirty="0"/>
              <a:t>需求开发</a:t>
            </a:r>
          </a:p>
        </p:txBody>
      </p:sp>
      <p:sp>
        <p:nvSpPr>
          <p:cNvPr id="15" name="文本框 14">
            <a:extLst>
              <a:ext uri="{FF2B5EF4-FFF2-40B4-BE49-F238E27FC236}">
                <a16:creationId xmlns:a16="http://schemas.microsoft.com/office/drawing/2014/main" id="{AE0DC4E8-146E-41A7-BFD0-62AD8EA04E25}"/>
              </a:ext>
            </a:extLst>
          </p:cNvPr>
          <p:cNvSpPr txBox="1"/>
          <p:nvPr/>
        </p:nvSpPr>
        <p:spPr>
          <a:xfrm>
            <a:off x="8377381" y="6276179"/>
            <a:ext cx="1200727" cy="369332"/>
          </a:xfrm>
          <a:prstGeom prst="rect">
            <a:avLst/>
          </a:prstGeom>
          <a:noFill/>
        </p:spPr>
        <p:txBody>
          <a:bodyPr wrap="square" rtlCol="0">
            <a:spAutoFit/>
          </a:bodyPr>
          <a:lstStyle/>
          <a:p>
            <a:r>
              <a:rPr lang="zh-CN" altLang="en-US" b="1" dirty="0"/>
              <a:t>需求管理</a:t>
            </a:r>
          </a:p>
        </p:txBody>
      </p:sp>
    </p:spTree>
    <p:extLst>
      <p:ext uri="{BB962C8B-B14F-4D97-AF65-F5344CB8AC3E}">
        <p14:creationId xmlns:p14="http://schemas.microsoft.com/office/powerpoint/2010/main" val="3680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81370" y="2216444"/>
            <a:ext cx="788132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Project </a:t>
            </a:r>
            <a:r>
              <a:rPr lang="zh-CN" altLang="en-US" sz="5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490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pic>
        <p:nvPicPr>
          <p:cNvPr id="5" name="图片 4">
            <a:extLst>
              <a:ext uri="{FF2B5EF4-FFF2-40B4-BE49-F238E27FC236}">
                <a16:creationId xmlns:a16="http://schemas.microsoft.com/office/drawing/2014/main" id="{1DFD29F6-33C2-4425-8FE9-D270CADC5AE9}"/>
              </a:ext>
            </a:extLst>
          </p:cNvPr>
          <p:cNvPicPr>
            <a:picLocks noChangeAspect="1"/>
          </p:cNvPicPr>
          <p:nvPr/>
        </p:nvPicPr>
        <p:blipFill>
          <a:blip r:embed="rId3"/>
          <a:stretch>
            <a:fillRect/>
          </a:stretch>
        </p:blipFill>
        <p:spPr>
          <a:xfrm>
            <a:off x="1586476" y="2714666"/>
            <a:ext cx="9019048" cy="2961905"/>
          </a:xfrm>
          <a:prstGeom prst="rect">
            <a:avLst/>
          </a:prstGeom>
        </p:spPr>
      </p:pic>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923330"/>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spTree>
    <p:extLst>
      <p:ext uri="{BB962C8B-B14F-4D97-AF65-F5344CB8AC3E}">
        <p14:creationId xmlns:p14="http://schemas.microsoft.com/office/powerpoint/2010/main" val="366369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pic>
        <p:nvPicPr>
          <p:cNvPr id="3" name="图片 2">
            <a:extLst>
              <a:ext uri="{FF2B5EF4-FFF2-40B4-BE49-F238E27FC236}">
                <a16:creationId xmlns:a16="http://schemas.microsoft.com/office/drawing/2014/main" id="{7D80F3D8-D77E-4264-A615-AC0E65A2587D}"/>
              </a:ext>
            </a:extLst>
          </p:cNvPr>
          <p:cNvPicPr>
            <a:picLocks noChangeAspect="1"/>
          </p:cNvPicPr>
          <p:nvPr/>
        </p:nvPicPr>
        <p:blipFill>
          <a:blip r:embed="rId3"/>
          <a:stretch>
            <a:fillRect/>
          </a:stretch>
        </p:blipFill>
        <p:spPr>
          <a:xfrm>
            <a:off x="2618507" y="2190034"/>
            <a:ext cx="7084292" cy="3918047"/>
          </a:xfrm>
          <a:prstGeom prst="rect">
            <a:avLst/>
          </a:prstGeom>
        </p:spPr>
      </p:pic>
    </p:spTree>
    <p:extLst>
      <p:ext uri="{BB962C8B-B14F-4D97-AF65-F5344CB8AC3E}">
        <p14:creationId xmlns:p14="http://schemas.microsoft.com/office/powerpoint/2010/main" val="365981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最终计划与实际情况无偏差，没有过度的资源分配，</a:t>
            </a:r>
            <a:r>
              <a:rPr lang="zh-CN" altLang="en-US" b="1" dirty="0">
                <a:solidFill>
                  <a:srgbClr val="FF0000"/>
                </a:solidFill>
              </a:rPr>
              <a:t>每个阶段后都会有根据项目进度与评审反馈进行甘特图的调整修正是主要原因。</a:t>
            </a:r>
          </a:p>
        </p:txBody>
      </p:sp>
      <p:pic>
        <p:nvPicPr>
          <p:cNvPr id="10" name="图片 9">
            <a:extLst>
              <a:ext uri="{FF2B5EF4-FFF2-40B4-BE49-F238E27FC236}">
                <a16:creationId xmlns:a16="http://schemas.microsoft.com/office/drawing/2014/main" id="{6831293C-26E0-4BF3-9521-403F4732C841}"/>
              </a:ext>
            </a:extLst>
          </p:cNvPr>
          <p:cNvPicPr>
            <a:picLocks noChangeAspect="1"/>
          </p:cNvPicPr>
          <p:nvPr/>
        </p:nvPicPr>
        <p:blipFill>
          <a:blip r:embed="rId3"/>
          <a:stretch>
            <a:fillRect/>
          </a:stretch>
        </p:blipFill>
        <p:spPr>
          <a:xfrm>
            <a:off x="1777999" y="2378142"/>
            <a:ext cx="8395855" cy="3729939"/>
          </a:xfrm>
          <a:prstGeom prst="rect">
            <a:avLst/>
          </a:prstGeom>
        </p:spPr>
      </p:pic>
    </p:spTree>
    <p:extLst>
      <p:ext uri="{BB962C8B-B14F-4D97-AF65-F5344CB8AC3E}">
        <p14:creationId xmlns:p14="http://schemas.microsoft.com/office/powerpoint/2010/main" val="292115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33511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a:t>
            </a:r>
            <a:r>
              <a:rPr lang="zh-CN" altLang="en-US" sz="5400" b="1" dirty="0">
                <a:solidFill>
                  <a:srgbClr val="2C3998"/>
                </a:solidFill>
                <a:latin typeface="微软雅黑" panose="020B0503020204020204" pitchFamily="34" charset="-122"/>
                <a:ea typeface="微软雅黑" panose="020B0503020204020204" pitchFamily="34" charset="-122"/>
              </a:rPr>
              <a:t>子计划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2359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369332"/>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需求计划中包含了项目计划的必要子计划</a:t>
            </a:r>
            <a:endParaRPr lang="zh-CN" altLang="en-US" dirty="0">
              <a:solidFill>
                <a:srgbClr val="FF0000"/>
              </a:solidFill>
            </a:endParaRPr>
          </a:p>
        </p:txBody>
      </p:sp>
      <p:pic>
        <p:nvPicPr>
          <p:cNvPr id="3" name="图片 2">
            <a:extLst>
              <a:ext uri="{FF2B5EF4-FFF2-40B4-BE49-F238E27FC236}">
                <a16:creationId xmlns:a16="http://schemas.microsoft.com/office/drawing/2014/main" id="{E054E71F-D0F8-4C75-B7C5-D82D7A410B11}"/>
              </a:ext>
            </a:extLst>
          </p:cNvPr>
          <p:cNvPicPr>
            <a:picLocks noChangeAspect="1"/>
          </p:cNvPicPr>
          <p:nvPr/>
        </p:nvPicPr>
        <p:blipFill>
          <a:blip r:embed="rId3"/>
          <a:stretch>
            <a:fillRect/>
          </a:stretch>
        </p:blipFill>
        <p:spPr>
          <a:xfrm>
            <a:off x="4695041" y="2038437"/>
            <a:ext cx="5923809" cy="3704762"/>
          </a:xfrm>
          <a:prstGeom prst="rect">
            <a:avLst/>
          </a:prstGeom>
        </p:spPr>
      </p:pic>
      <p:sp>
        <p:nvSpPr>
          <p:cNvPr id="8" name="文本框 7">
            <a:extLst>
              <a:ext uri="{FF2B5EF4-FFF2-40B4-BE49-F238E27FC236}">
                <a16:creationId xmlns:a16="http://schemas.microsoft.com/office/drawing/2014/main" id="{D1F94958-FB6C-4B68-B66D-199793D8C7CF}"/>
              </a:ext>
            </a:extLst>
          </p:cNvPr>
          <p:cNvSpPr txBox="1"/>
          <p:nvPr/>
        </p:nvSpPr>
        <p:spPr>
          <a:xfrm>
            <a:off x="1326554" y="2572480"/>
            <a:ext cx="3187269" cy="2031325"/>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a:t>
            </a:r>
            <a:r>
              <a:rPr lang="zh-CN" altLang="en-US" dirty="0">
                <a:hlinkClick r:id="rId4"/>
              </a:rPr>
              <a:t>项目子计划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82182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06100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Vision&amp;Scope</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5302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59ADA18-9DB5-4AE2-9A7C-648FE846E637}"/>
              </a:ext>
            </a:extLst>
          </p:cNvPr>
          <p:cNvSpPr txBox="1"/>
          <p:nvPr/>
        </p:nvSpPr>
        <p:spPr>
          <a:xfrm>
            <a:off x="1052946" y="4327389"/>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愿景与范围文档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5" name="对象 4">
            <a:extLst>
              <a:ext uri="{FF2B5EF4-FFF2-40B4-BE49-F238E27FC236}">
                <a16:creationId xmlns:a16="http://schemas.microsoft.com/office/drawing/2014/main" id="{73F600D8-65FA-47D9-B466-23DCB03CF073}"/>
              </a:ext>
            </a:extLst>
          </p:cNvPr>
          <p:cNvGraphicFramePr>
            <a:graphicFrameLocks noChangeAspect="1"/>
          </p:cNvGraphicFramePr>
          <p:nvPr>
            <p:extLst>
              <p:ext uri="{D42A27DB-BD31-4B8C-83A1-F6EECF244321}">
                <p14:modId xmlns:p14="http://schemas.microsoft.com/office/powerpoint/2010/main" val="2093937769"/>
              </p:ext>
            </p:extLst>
          </p:nvPr>
        </p:nvGraphicFramePr>
        <p:xfrm>
          <a:off x="7573240" y="980751"/>
          <a:ext cx="3216275" cy="5418137"/>
        </p:xfrm>
        <a:graphic>
          <a:graphicData uri="http://schemas.openxmlformats.org/presentationml/2006/ole">
            <mc:AlternateContent xmlns:mc="http://schemas.openxmlformats.org/markup-compatibility/2006">
              <mc:Choice xmlns:v="urn:schemas-microsoft-com:vml" Requires="v">
                <p:oleObj name="Document" r:id="rId4" imgW="5274753" imgH="8886559" progId="Word.Document.12">
                  <p:embed/>
                </p:oleObj>
              </mc:Choice>
              <mc:Fallback>
                <p:oleObj name="Document" r:id="rId4" imgW="5274753" imgH="8886559" progId="Word.Document.12">
                  <p:embed/>
                  <p:pic>
                    <p:nvPicPr>
                      <p:cNvPr id="0" name=""/>
                      <p:cNvPicPr/>
                      <p:nvPr/>
                    </p:nvPicPr>
                    <p:blipFill>
                      <a:blip r:embed="rId5"/>
                      <a:stretch>
                        <a:fillRect/>
                      </a:stretch>
                    </p:blipFill>
                    <p:spPr>
                      <a:xfrm>
                        <a:off x="7573240" y="980751"/>
                        <a:ext cx="3216275"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B98C815-6209-495F-97C9-420668E4A83E}"/>
              </a:ext>
            </a:extLst>
          </p:cNvPr>
          <p:cNvSpPr txBox="1"/>
          <p:nvPr/>
        </p:nvSpPr>
        <p:spPr>
          <a:xfrm>
            <a:off x="1865745" y="1902691"/>
            <a:ext cx="3509819" cy="369332"/>
          </a:xfrm>
          <a:prstGeom prst="rect">
            <a:avLst/>
          </a:prstGeom>
          <a:noFill/>
        </p:spPr>
        <p:txBody>
          <a:bodyPr wrap="square" rtlCol="0">
            <a:spAutoFit/>
          </a:bodyPr>
          <a:lstStyle/>
          <a:p>
            <a:r>
              <a:rPr lang="zh-CN" altLang="en-US" dirty="0"/>
              <a:t>愿景与范围文档</a:t>
            </a:r>
          </a:p>
        </p:txBody>
      </p:sp>
    </p:spTree>
    <p:extLst>
      <p:ext uri="{BB962C8B-B14F-4D97-AF65-F5344CB8AC3E}">
        <p14:creationId xmlns:p14="http://schemas.microsoft.com/office/powerpoint/2010/main" val="376667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6" y="4526542"/>
            <a:ext cx="2695685" cy="619519"/>
            <a:chOff x="3606800" y="1689100"/>
            <a:chExt cx="2928833"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190883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非功能需求</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4232781" cy="619519"/>
            <a:chOff x="3606800" y="1689100"/>
            <a:chExt cx="459887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35788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用户需求的优先级打分</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5" y="3459742"/>
            <a:ext cx="2395648" cy="619519"/>
            <a:chOff x="3606800" y="1689100"/>
            <a:chExt cx="2602845"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5" y="1747426"/>
              <a:ext cx="15828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用例文档</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7" y="2392942"/>
            <a:ext cx="2395648" cy="619519"/>
            <a:chOff x="3606800" y="1689100"/>
            <a:chExt cx="2602846"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原型制作</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2" y="1325850"/>
            <a:ext cx="4922266" cy="619519"/>
            <a:chOff x="3606800" y="1689100"/>
            <a:chExt cx="5347988"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432799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用户代表的需求获取与确认</a:t>
              </a:r>
            </a:p>
          </p:txBody>
        </p:sp>
      </p:grpSp>
    </p:spTree>
    <p:extLst>
      <p:ext uri="{BB962C8B-B14F-4D97-AF65-F5344CB8AC3E}">
        <p14:creationId xmlns:p14="http://schemas.microsoft.com/office/powerpoint/2010/main" val="35469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B98C815-6209-495F-97C9-420668E4A83E}"/>
              </a:ext>
            </a:extLst>
          </p:cNvPr>
          <p:cNvSpPr txBox="1"/>
          <p:nvPr/>
        </p:nvSpPr>
        <p:spPr>
          <a:xfrm>
            <a:off x="3724124" y="749919"/>
            <a:ext cx="3509819" cy="369332"/>
          </a:xfrm>
          <a:prstGeom prst="rect">
            <a:avLst/>
          </a:prstGeom>
          <a:noFill/>
        </p:spPr>
        <p:txBody>
          <a:bodyPr wrap="square" rtlCol="0">
            <a:spAutoFit/>
          </a:bodyPr>
          <a:lstStyle/>
          <a:p>
            <a:r>
              <a:rPr lang="zh-CN" altLang="en-US" dirty="0"/>
              <a:t>愿景与范围文档</a:t>
            </a:r>
          </a:p>
        </p:txBody>
      </p:sp>
      <p:pic>
        <p:nvPicPr>
          <p:cNvPr id="8" name="图片 7">
            <a:extLst>
              <a:ext uri="{FF2B5EF4-FFF2-40B4-BE49-F238E27FC236}">
                <a16:creationId xmlns:a16="http://schemas.microsoft.com/office/drawing/2014/main" id="{FF0C283B-387A-4914-B672-018BD29974FF}"/>
              </a:ext>
            </a:extLst>
          </p:cNvPr>
          <p:cNvPicPr>
            <a:picLocks noChangeAspect="1"/>
          </p:cNvPicPr>
          <p:nvPr/>
        </p:nvPicPr>
        <p:blipFill>
          <a:blip r:embed="rId3"/>
          <a:stretch>
            <a:fillRect/>
          </a:stretch>
        </p:blipFill>
        <p:spPr>
          <a:xfrm>
            <a:off x="1114068" y="1506850"/>
            <a:ext cx="4153946" cy="4452328"/>
          </a:xfrm>
          <a:prstGeom prst="rect">
            <a:avLst/>
          </a:prstGeom>
        </p:spPr>
      </p:pic>
      <p:pic>
        <p:nvPicPr>
          <p:cNvPr id="3" name="图片 2">
            <a:extLst>
              <a:ext uri="{FF2B5EF4-FFF2-40B4-BE49-F238E27FC236}">
                <a16:creationId xmlns:a16="http://schemas.microsoft.com/office/drawing/2014/main" id="{89AB7DFB-3050-4497-BF80-3C7FC99AA8EC}"/>
              </a:ext>
            </a:extLst>
          </p:cNvPr>
          <p:cNvPicPr>
            <a:picLocks noChangeAspect="1"/>
          </p:cNvPicPr>
          <p:nvPr/>
        </p:nvPicPr>
        <p:blipFill>
          <a:blip r:embed="rId4"/>
          <a:stretch>
            <a:fillRect/>
          </a:stretch>
        </p:blipFill>
        <p:spPr>
          <a:xfrm>
            <a:off x="6166617" y="1360477"/>
            <a:ext cx="4911315" cy="4747604"/>
          </a:xfrm>
          <a:prstGeom prst="rect">
            <a:avLst/>
          </a:prstGeom>
        </p:spPr>
      </p:pic>
      <p:sp>
        <p:nvSpPr>
          <p:cNvPr id="10" name="文本框 9">
            <a:extLst>
              <a:ext uri="{FF2B5EF4-FFF2-40B4-BE49-F238E27FC236}">
                <a16:creationId xmlns:a16="http://schemas.microsoft.com/office/drawing/2014/main" id="{889AEF54-4CC7-416D-B3E1-488DEBC1E5C8}"/>
              </a:ext>
            </a:extLst>
          </p:cNvPr>
          <p:cNvSpPr txBox="1"/>
          <p:nvPr/>
        </p:nvSpPr>
        <p:spPr>
          <a:xfrm>
            <a:off x="3678480" y="1414517"/>
            <a:ext cx="2530764" cy="923330"/>
          </a:xfrm>
          <a:prstGeom prst="rect">
            <a:avLst/>
          </a:prstGeom>
          <a:noFill/>
        </p:spPr>
        <p:txBody>
          <a:bodyPr wrap="square" rtlCol="0">
            <a:spAutoFit/>
          </a:bodyPr>
          <a:lstStyle/>
          <a:p>
            <a:r>
              <a:rPr lang="zh-CN" altLang="en-US" dirty="0"/>
              <a:t>使用了</a:t>
            </a:r>
            <a:r>
              <a:rPr lang="en-US" altLang="zh-CN" dirty="0"/>
              <a:t>Context Diagram</a:t>
            </a:r>
            <a:r>
              <a:rPr lang="zh-CN" altLang="en-US" dirty="0"/>
              <a:t>方式与特性树的表述，文档内容完整</a:t>
            </a:r>
            <a:endParaRPr lang="en-US" altLang="zh-CN" dirty="0"/>
          </a:p>
        </p:txBody>
      </p:sp>
    </p:spTree>
    <p:extLst>
      <p:ext uri="{BB962C8B-B14F-4D97-AF65-F5344CB8AC3E}">
        <p14:creationId xmlns:p14="http://schemas.microsoft.com/office/powerpoint/2010/main" val="295404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61891" y="2373462"/>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1056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8" name="文本框 7">
            <a:extLst>
              <a:ext uri="{FF2B5EF4-FFF2-40B4-BE49-F238E27FC236}">
                <a16:creationId xmlns:a16="http://schemas.microsoft.com/office/drawing/2014/main" id="{6544AA99-4BBE-47F5-83A5-9F5C24613CA1}"/>
              </a:ext>
            </a:extLst>
          </p:cNvPr>
          <p:cNvSpPr txBox="1"/>
          <p:nvPr/>
        </p:nvSpPr>
        <p:spPr>
          <a:xfrm>
            <a:off x="1163782" y="46506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用户群划分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extLst>
              <p:ext uri="{D42A27DB-BD31-4B8C-83A1-F6EECF244321}">
                <p14:modId xmlns:p14="http://schemas.microsoft.com/office/powerpoint/2010/main" val="658224846"/>
              </p:ext>
            </p:extLst>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可以自行和商家达成协议从商家那里拿到大量物品的优惠和包配送，可能与多个商家有合作，或者自己本身就是商家，在群里发布商品的团购。团购发起者可以发起多个群聊和团购。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对用户群进行了识别、划分</a:t>
            </a:r>
          </a:p>
        </p:txBody>
      </p:sp>
      <p:graphicFrame>
        <p:nvGraphicFramePr>
          <p:cNvPr id="10" name="对象 9">
            <a:extLst>
              <a:ext uri="{FF2B5EF4-FFF2-40B4-BE49-F238E27FC236}">
                <a16:creationId xmlns:a16="http://schemas.microsoft.com/office/drawing/2014/main" id="{A6530C88-34CB-4F54-BA60-DA4430655B06}"/>
              </a:ext>
            </a:extLst>
          </p:cNvPr>
          <p:cNvGraphicFramePr>
            <a:graphicFrameLocks noChangeAspect="1"/>
          </p:cNvGraphicFramePr>
          <p:nvPr>
            <p:extLst>
              <p:ext uri="{D42A27DB-BD31-4B8C-83A1-F6EECF244321}">
                <p14:modId xmlns:p14="http://schemas.microsoft.com/office/powerpoint/2010/main" val="322534970"/>
              </p:ext>
            </p:extLst>
          </p:nvPr>
        </p:nvGraphicFramePr>
        <p:xfrm>
          <a:off x="4634553" y="1095951"/>
          <a:ext cx="2106612" cy="3459993"/>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4634553" y="1095951"/>
                        <a:ext cx="2106612" cy="3459993"/>
                      </a:xfrm>
                      <a:prstGeom prst="rect">
                        <a:avLst/>
                      </a:prstGeom>
                    </p:spPr>
                  </p:pic>
                </p:oleObj>
              </mc:Fallback>
            </mc:AlternateContent>
          </a:graphicData>
        </a:graphic>
      </p:graphicFrame>
    </p:spTree>
    <p:extLst>
      <p:ext uri="{BB962C8B-B14F-4D97-AF65-F5344CB8AC3E}">
        <p14:creationId xmlns:p14="http://schemas.microsoft.com/office/powerpoint/2010/main" val="39212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可以自行和商家达成协议从商家那里拿到大量物品的优惠和包配送，可能与多个商家有合作，或者自己本身就是商家，在群里发布商品的团购。团购发起者可以发起多个群聊和团购。</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确定了用户的优先级</a:t>
            </a:r>
          </a:p>
        </p:txBody>
      </p:sp>
      <p:pic>
        <p:nvPicPr>
          <p:cNvPr id="5" name="图片 4">
            <a:extLst>
              <a:ext uri="{FF2B5EF4-FFF2-40B4-BE49-F238E27FC236}">
                <a16:creationId xmlns:a16="http://schemas.microsoft.com/office/drawing/2014/main" id="{90CB7CFF-C241-4900-807C-6A5C251F79A9}"/>
              </a:ext>
            </a:extLst>
          </p:cNvPr>
          <p:cNvPicPr>
            <a:picLocks noChangeAspect="1"/>
          </p:cNvPicPr>
          <p:nvPr/>
        </p:nvPicPr>
        <p:blipFill>
          <a:blip r:embed="rId3"/>
          <a:stretch>
            <a:fillRect/>
          </a:stretch>
        </p:blipFill>
        <p:spPr>
          <a:xfrm>
            <a:off x="890716" y="2112327"/>
            <a:ext cx="5666667" cy="3000000"/>
          </a:xfrm>
          <a:prstGeom prst="rect">
            <a:avLst/>
          </a:prstGeom>
        </p:spPr>
      </p:pic>
    </p:spTree>
    <p:extLst>
      <p:ext uri="{BB962C8B-B14F-4D97-AF65-F5344CB8AC3E}">
        <p14:creationId xmlns:p14="http://schemas.microsoft.com/office/powerpoint/2010/main" val="1808515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找到了相关的用户代表</a:t>
            </a:r>
          </a:p>
        </p:txBody>
      </p:sp>
      <p:graphicFrame>
        <p:nvGraphicFramePr>
          <p:cNvPr id="2" name="表格 1">
            <a:extLst>
              <a:ext uri="{FF2B5EF4-FFF2-40B4-BE49-F238E27FC236}">
                <a16:creationId xmlns:a16="http://schemas.microsoft.com/office/drawing/2014/main" id="{6E775ADE-4F74-4F58-87C5-2847DB6B94B2}"/>
              </a:ext>
            </a:extLst>
          </p:cNvPr>
          <p:cNvGraphicFramePr>
            <a:graphicFrameLocks noGrp="1"/>
          </p:cNvGraphicFramePr>
          <p:nvPr>
            <p:extLst>
              <p:ext uri="{D42A27DB-BD31-4B8C-83A1-F6EECF244321}">
                <p14:modId xmlns:p14="http://schemas.microsoft.com/office/powerpoint/2010/main" val="776202726"/>
              </p:ext>
            </p:extLst>
          </p:nvPr>
        </p:nvGraphicFramePr>
        <p:xfrm>
          <a:off x="5540548" y="2653089"/>
          <a:ext cx="5487670" cy="3108960"/>
        </p:xfrm>
        <a:graphic>
          <a:graphicData uri="http://schemas.openxmlformats.org/drawingml/2006/table">
            <a:tbl>
              <a:tblPr firstRow="1" firstCol="1" bandRow="1">
                <a:tableStyleId>{5C22544A-7EE6-4342-B048-85BDC9FD1C3A}</a:tableStyleId>
              </a:tblPr>
              <a:tblGrid>
                <a:gridCol w="472768">
                  <a:extLst>
                    <a:ext uri="{9D8B030D-6E8A-4147-A177-3AD203B41FA5}">
                      <a16:colId xmlns:a16="http://schemas.microsoft.com/office/drawing/2014/main" val="2688615509"/>
                    </a:ext>
                  </a:extLst>
                </a:gridCol>
                <a:gridCol w="1145700">
                  <a:extLst>
                    <a:ext uri="{9D8B030D-6E8A-4147-A177-3AD203B41FA5}">
                      <a16:colId xmlns:a16="http://schemas.microsoft.com/office/drawing/2014/main" val="906198616"/>
                    </a:ext>
                  </a:extLst>
                </a:gridCol>
                <a:gridCol w="990653">
                  <a:extLst>
                    <a:ext uri="{9D8B030D-6E8A-4147-A177-3AD203B41FA5}">
                      <a16:colId xmlns:a16="http://schemas.microsoft.com/office/drawing/2014/main" val="1858095169"/>
                    </a:ext>
                  </a:extLst>
                </a:gridCol>
                <a:gridCol w="2878549">
                  <a:extLst>
                    <a:ext uri="{9D8B030D-6E8A-4147-A177-3AD203B41FA5}">
                      <a16:colId xmlns:a16="http://schemas.microsoft.com/office/drawing/2014/main" val="3944131028"/>
                    </a:ext>
                  </a:extLst>
                </a:gridCol>
              </a:tblGrid>
              <a:tr h="0">
                <a:tc>
                  <a:txBody>
                    <a:bodyPr/>
                    <a:lstStyle/>
                    <a:p>
                      <a:pPr>
                        <a:spcAft>
                          <a:spcPts val="1000"/>
                        </a:spcAft>
                      </a:pPr>
                      <a:r>
                        <a:rPr lang="zh-CN" sz="1200">
                          <a:effectLst/>
                        </a:rPr>
                        <a:t>序号</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用户类别名称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用户代表</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描述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616716"/>
                  </a:ext>
                </a:extLst>
              </a:tr>
              <a:tr h="0">
                <a:tc>
                  <a:txBody>
                    <a:bodyPr/>
                    <a:lstStyle/>
                    <a:p>
                      <a:pPr>
                        <a:spcAft>
                          <a:spcPts val="1000"/>
                        </a:spcAft>
                      </a:pPr>
                      <a:r>
                        <a:rPr lang="en-US" sz="1200">
                          <a:effectLst/>
                        </a:rPr>
                        <a:t>1</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项目发起人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杨枨老师、提出项目的老板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项目的发起人，下达者，最重要的客户。一位是提出这个项目的老板，不易接触到，只有两次面谈的机会。一位是杨枨老师，课程指导老师。</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8663404"/>
                  </a:ext>
                </a:extLst>
              </a:tr>
              <a:tr h="0">
                <a:tc>
                  <a:txBody>
                    <a:bodyPr/>
                    <a:lstStyle/>
                    <a:p>
                      <a:pPr>
                        <a:spcAft>
                          <a:spcPts val="1000"/>
                        </a:spcAft>
                      </a:pPr>
                      <a:r>
                        <a:rPr lang="en-US" sz="1200">
                          <a:effectLst/>
                        </a:rPr>
                        <a:t>2</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产品负责人，客户，可通过微信和邮件交流，愿景的来源。两位为企业助教。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6263364"/>
                  </a:ext>
                </a:extLst>
              </a:tr>
              <a:tr h="0">
                <a:tc>
                  <a:txBody>
                    <a:bodyPr/>
                    <a:lstStyle/>
                    <a:p>
                      <a:pPr>
                        <a:spcAft>
                          <a:spcPts val="1000"/>
                        </a:spcAft>
                      </a:pPr>
                      <a:r>
                        <a:rPr lang="en-US" sz="1200">
                          <a:effectLst/>
                        </a:rPr>
                        <a:t>3</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团购发起者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商家将同地区的顾客拉成群聊，通过每天在群里发布上新打折等消息吸引团购参与者参团购买，并且负责配送。团购发起者可以发起多个群聊和团购。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9621948"/>
                  </a:ext>
                </a:extLst>
              </a:tr>
              <a:tr h="0">
                <a:tc>
                  <a:txBody>
                    <a:bodyPr/>
                    <a:lstStyle/>
                    <a:p>
                      <a:pPr>
                        <a:spcAft>
                          <a:spcPts val="1000"/>
                        </a:spcAft>
                      </a:pPr>
                      <a:r>
                        <a:rPr lang="en-US" sz="1200">
                          <a:effectLst/>
                        </a:rPr>
                        <a:t>4</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团购参与者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宋倩雯、提出项目的老板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想要或已经参与到团购的人员。团购参与者可以拥有多个群聊，可以参与多个团购。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5230170"/>
                  </a:ext>
                </a:extLst>
              </a:tr>
              <a:tr h="0">
                <a:tc>
                  <a:txBody>
                    <a:bodyPr/>
                    <a:lstStyle/>
                    <a:p>
                      <a:pPr>
                        <a:spcAft>
                          <a:spcPts val="1000"/>
                        </a:spcAft>
                      </a:pPr>
                      <a:r>
                        <a:rPr lang="en-US" sz="1200">
                          <a:effectLst/>
                        </a:rPr>
                        <a:t>5</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游客</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龙泳江</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对</a:t>
                      </a:r>
                      <a:r>
                        <a:rPr lang="en-US" sz="1200">
                          <a:effectLst/>
                        </a:rPr>
                        <a:t>APP</a:t>
                      </a:r>
                      <a:r>
                        <a:rPr lang="zh-CN" sz="1200">
                          <a:effectLst/>
                        </a:rPr>
                        <a:t>好奇，但是还没有登录或者没有注册的人员。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7328765"/>
                  </a:ext>
                </a:extLst>
              </a:tr>
              <a:tr h="0">
                <a:tc>
                  <a:txBody>
                    <a:bodyPr/>
                    <a:lstStyle/>
                    <a:p>
                      <a:pPr>
                        <a:spcAft>
                          <a:spcPts val="1000"/>
                        </a:spcAft>
                      </a:pPr>
                      <a:r>
                        <a:rPr lang="en-US" sz="1200">
                          <a:effectLst/>
                        </a:rPr>
                        <a:t>6</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管理员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邵美芝</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dirty="0">
                          <a:effectLst/>
                        </a:rPr>
                        <a:t>具有责任心，会</a:t>
                      </a:r>
                      <a:r>
                        <a:rPr lang="en-US" sz="1200" dirty="0">
                          <a:effectLst/>
                        </a:rPr>
                        <a:t>APP</a:t>
                      </a:r>
                      <a:r>
                        <a:rPr lang="zh-CN" sz="1200" dirty="0">
                          <a:effectLst/>
                        </a:rPr>
                        <a:t>的各种管理类操作。</a:t>
                      </a:r>
                      <a:endParaRPr lang="zh-CN" sz="1200" dirty="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7414360"/>
                  </a:ext>
                </a:extLst>
              </a:tr>
            </a:tbl>
          </a:graphicData>
        </a:graphic>
      </p:graphicFrame>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3161072811"/>
              </p:ext>
            </p:extLst>
          </p:nvPr>
        </p:nvGraphicFramePr>
        <p:xfrm>
          <a:off x="2024699" y="2168802"/>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0" name=""/>
                      <p:cNvPicPr/>
                      <p:nvPr/>
                    </p:nvPicPr>
                    <p:blipFill>
                      <a:blip r:embed="rId4"/>
                      <a:stretch>
                        <a:fillRect/>
                      </a:stretch>
                    </p:blipFill>
                    <p:spPr>
                      <a:xfrm>
                        <a:off x="2024699" y="2168802"/>
                        <a:ext cx="2353337" cy="4009953"/>
                      </a:xfrm>
                      <a:prstGeom prst="rect">
                        <a:avLst/>
                      </a:prstGeom>
                    </p:spPr>
                  </p:pic>
                </p:oleObj>
              </mc:Fallback>
            </mc:AlternateContent>
          </a:graphicData>
        </a:graphic>
      </p:graphicFrame>
    </p:spTree>
    <p:extLst>
      <p:ext uri="{BB962C8B-B14F-4D97-AF65-F5344CB8AC3E}">
        <p14:creationId xmlns:p14="http://schemas.microsoft.com/office/powerpoint/2010/main" val="387584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明确了每个用户职责</a:t>
            </a:r>
          </a:p>
        </p:txBody>
      </p:sp>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2087494515"/>
              </p:ext>
            </p:extLst>
          </p:nvPr>
        </p:nvGraphicFramePr>
        <p:xfrm>
          <a:off x="1620095" y="2098128"/>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5" name="对象 4">
                        <a:extLst>
                          <a:ext uri="{FF2B5EF4-FFF2-40B4-BE49-F238E27FC236}">
                            <a16:creationId xmlns:a16="http://schemas.microsoft.com/office/drawing/2014/main" id="{F605ED2C-8F0C-43A2-8E25-FD5A3ABCF9C9}"/>
                          </a:ext>
                        </a:extLst>
                      </p:cNvPr>
                      <p:cNvPicPr/>
                      <p:nvPr/>
                    </p:nvPicPr>
                    <p:blipFill>
                      <a:blip r:embed="rId4"/>
                      <a:stretch>
                        <a:fillRect/>
                      </a:stretch>
                    </p:blipFill>
                    <p:spPr>
                      <a:xfrm>
                        <a:off x="1620095" y="2098128"/>
                        <a:ext cx="2353337" cy="400995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730FFCF1-A3A2-4C03-934E-239273A604CE}"/>
              </a:ext>
            </a:extLst>
          </p:cNvPr>
          <p:cNvSpPr txBox="1"/>
          <p:nvPr/>
        </p:nvSpPr>
        <p:spPr>
          <a:xfrm>
            <a:off x="4756727" y="1211584"/>
            <a:ext cx="2115128" cy="369332"/>
          </a:xfrm>
          <a:prstGeom prst="rect">
            <a:avLst/>
          </a:prstGeom>
          <a:noFill/>
        </p:spPr>
        <p:txBody>
          <a:bodyPr wrap="square" rtlCol="0">
            <a:spAutoFit/>
          </a:bodyPr>
          <a:lstStyle/>
          <a:p>
            <a:r>
              <a:rPr lang="zh-CN" altLang="en-US" dirty="0"/>
              <a:t>例</a:t>
            </a:r>
          </a:p>
        </p:txBody>
      </p:sp>
      <p:pic>
        <p:nvPicPr>
          <p:cNvPr id="8" name="图片 7">
            <a:extLst>
              <a:ext uri="{FF2B5EF4-FFF2-40B4-BE49-F238E27FC236}">
                <a16:creationId xmlns:a16="http://schemas.microsoft.com/office/drawing/2014/main" id="{ABFE66D9-758C-42BF-9836-CCD7E68A0E32}"/>
              </a:ext>
            </a:extLst>
          </p:cNvPr>
          <p:cNvPicPr>
            <a:picLocks noChangeAspect="1"/>
          </p:cNvPicPr>
          <p:nvPr/>
        </p:nvPicPr>
        <p:blipFill>
          <a:blip r:embed="rId5"/>
          <a:stretch>
            <a:fillRect/>
          </a:stretch>
        </p:blipFill>
        <p:spPr>
          <a:xfrm>
            <a:off x="5814291" y="823733"/>
            <a:ext cx="4704762" cy="5638095"/>
          </a:xfrm>
          <a:prstGeom prst="rect">
            <a:avLst/>
          </a:prstGeom>
        </p:spPr>
      </p:pic>
    </p:spTree>
    <p:extLst>
      <p:ext uri="{BB962C8B-B14F-4D97-AF65-F5344CB8AC3E}">
        <p14:creationId xmlns:p14="http://schemas.microsoft.com/office/powerpoint/2010/main" val="15445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78992" y="2032670"/>
            <a:ext cx="5032147"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用户代表的</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需求获取与确认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982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用户代表的需求获取与确认</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646331"/>
          </a:xfrm>
          <a:prstGeom prst="rect">
            <a:avLst/>
          </a:prstGeom>
          <a:noFill/>
        </p:spPr>
        <p:txBody>
          <a:bodyPr wrap="square" rtlCol="0">
            <a:spAutoFit/>
          </a:bodyPr>
          <a:lstStyle/>
          <a:p>
            <a:r>
              <a:rPr lang="zh-CN" altLang="en-US" dirty="0"/>
              <a:t>对用户进行了需求的获取与确认，并留存采访记录文档</a:t>
            </a:r>
          </a:p>
        </p:txBody>
      </p:sp>
      <p:sp>
        <p:nvSpPr>
          <p:cNvPr id="3" name="文本框 2">
            <a:extLst>
              <a:ext uri="{FF2B5EF4-FFF2-40B4-BE49-F238E27FC236}">
                <a16:creationId xmlns:a16="http://schemas.microsoft.com/office/drawing/2014/main" id="{730FFCF1-A3A2-4C03-934E-239273A604CE}"/>
              </a:ext>
            </a:extLst>
          </p:cNvPr>
          <p:cNvSpPr txBox="1"/>
          <p:nvPr/>
        </p:nvSpPr>
        <p:spPr>
          <a:xfrm>
            <a:off x="5634182" y="1026918"/>
            <a:ext cx="2115128" cy="369332"/>
          </a:xfrm>
          <a:prstGeom prst="rect">
            <a:avLst/>
          </a:prstGeom>
          <a:noFill/>
        </p:spPr>
        <p:txBody>
          <a:bodyPr wrap="square" rtlCol="0">
            <a:spAutoFit/>
          </a:bodyPr>
          <a:lstStyle/>
          <a:p>
            <a:r>
              <a:rPr lang="zh-CN" altLang="en-US" dirty="0"/>
              <a:t>例</a:t>
            </a:r>
          </a:p>
        </p:txBody>
      </p:sp>
      <p:pic>
        <p:nvPicPr>
          <p:cNvPr id="7" name="图片 6">
            <a:extLst>
              <a:ext uri="{FF2B5EF4-FFF2-40B4-BE49-F238E27FC236}">
                <a16:creationId xmlns:a16="http://schemas.microsoft.com/office/drawing/2014/main" id="{460D43CA-5359-4BFE-94ED-0C4700CC7248}"/>
              </a:ext>
            </a:extLst>
          </p:cNvPr>
          <p:cNvPicPr>
            <a:picLocks noChangeAspect="1"/>
          </p:cNvPicPr>
          <p:nvPr/>
        </p:nvPicPr>
        <p:blipFill>
          <a:blip r:embed="rId3"/>
          <a:stretch>
            <a:fillRect/>
          </a:stretch>
        </p:blipFill>
        <p:spPr>
          <a:xfrm>
            <a:off x="1211255" y="4038600"/>
            <a:ext cx="3970345" cy="2190476"/>
          </a:xfrm>
          <a:prstGeom prst="rect">
            <a:avLst/>
          </a:prstGeom>
        </p:spPr>
      </p:pic>
      <p:sp>
        <p:nvSpPr>
          <p:cNvPr id="10" name="文本框 9">
            <a:extLst>
              <a:ext uri="{FF2B5EF4-FFF2-40B4-BE49-F238E27FC236}">
                <a16:creationId xmlns:a16="http://schemas.microsoft.com/office/drawing/2014/main" id="{19620D86-7E36-4440-B88B-BB033CC22E23}"/>
              </a:ext>
            </a:extLst>
          </p:cNvPr>
          <p:cNvSpPr txBox="1"/>
          <p:nvPr/>
        </p:nvSpPr>
        <p:spPr>
          <a:xfrm>
            <a:off x="1211255" y="2284274"/>
            <a:ext cx="4211781" cy="1754326"/>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/[S1]</a:t>
            </a:r>
            <a:r>
              <a:rPr lang="zh-CN" altLang="en-US" dirty="0">
                <a:hlinkClick r:id="rId4"/>
              </a:rPr>
              <a:t>软件需求获取</a:t>
            </a:r>
            <a:r>
              <a:rPr lang="en-US" altLang="zh-CN" dirty="0">
                <a:hlinkClick r:id="rId4"/>
              </a:rPr>
              <a:t>/word</a:t>
            </a:r>
            <a:r>
              <a:rPr lang="zh-CN" altLang="en-US" dirty="0">
                <a:hlinkClick r:id="rId4"/>
              </a:rPr>
              <a:t>文档</a:t>
            </a:r>
            <a:r>
              <a:rPr lang="en-US" altLang="zh-CN" dirty="0">
                <a:hlinkClick r:id="rId4"/>
              </a:rPr>
              <a:t>/</a:t>
            </a:r>
            <a:r>
              <a:rPr lang="zh-CN" altLang="en-US" dirty="0">
                <a:hlinkClick r:id="rId4"/>
              </a:rPr>
              <a:t>用户访谈记录</a:t>
            </a:r>
            <a:r>
              <a:rPr lang="en-US" altLang="zh-CN" dirty="0">
                <a:hlinkClick r:id="rId4"/>
              </a:rPr>
              <a:t>/</a:t>
            </a:r>
            <a:r>
              <a:rPr lang="zh-CN" altLang="en-US" dirty="0">
                <a:hlinkClick r:id="rId4"/>
              </a:rPr>
              <a:t>采访文档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graphicFrame>
        <p:nvGraphicFramePr>
          <p:cNvPr id="11" name="对象 10">
            <a:extLst>
              <a:ext uri="{FF2B5EF4-FFF2-40B4-BE49-F238E27FC236}">
                <a16:creationId xmlns:a16="http://schemas.microsoft.com/office/drawing/2014/main" id="{47983290-5C4B-4F6F-BE0E-71DBE78DEB29}"/>
              </a:ext>
            </a:extLst>
          </p:cNvPr>
          <p:cNvGraphicFramePr>
            <a:graphicFrameLocks noChangeAspect="1"/>
          </p:cNvGraphicFramePr>
          <p:nvPr/>
        </p:nvGraphicFramePr>
        <p:xfrm>
          <a:off x="6871855" y="896073"/>
          <a:ext cx="3257550" cy="5418137"/>
        </p:xfrm>
        <a:graphic>
          <a:graphicData uri="http://schemas.openxmlformats.org/presentationml/2006/ole">
            <mc:AlternateContent xmlns:mc="http://schemas.openxmlformats.org/markup-compatibility/2006">
              <mc:Choice xmlns:v="urn:schemas-microsoft-com:vml" Requires="v">
                <p:oleObj name="Document" r:id="rId5" imgW="5274753" imgH="8773515" progId="Word.Document.12">
                  <p:embed/>
                </p:oleObj>
              </mc:Choice>
              <mc:Fallback>
                <p:oleObj name="Document" r:id="rId5" imgW="5274753" imgH="8773515" progId="Word.Document.12">
                  <p:embed/>
                  <p:pic>
                    <p:nvPicPr>
                      <p:cNvPr id="11" name="对象 10">
                        <a:extLst>
                          <a:ext uri="{FF2B5EF4-FFF2-40B4-BE49-F238E27FC236}">
                            <a16:creationId xmlns:a16="http://schemas.microsoft.com/office/drawing/2014/main" id="{47983290-5C4B-4F6F-BE0E-71DBE78DEB29}"/>
                          </a:ext>
                        </a:extLst>
                      </p:cNvPr>
                      <p:cNvPicPr/>
                      <p:nvPr/>
                    </p:nvPicPr>
                    <p:blipFill>
                      <a:blip r:embed="rId6"/>
                      <a:stretch>
                        <a:fillRect/>
                      </a:stretch>
                    </p:blipFill>
                    <p:spPr>
                      <a:xfrm>
                        <a:off x="6871855" y="896073"/>
                        <a:ext cx="3257550" cy="5418137"/>
                      </a:xfrm>
                      <a:prstGeom prst="rect">
                        <a:avLst/>
                      </a:prstGeom>
                    </p:spPr>
                  </p:pic>
                </p:oleObj>
              </mc:Fallback>
            </mc:AlternateContent>
          </a:graphicData>
        </a:graphic>
      </p:graphicFrame>
    </p:spTree>
    <p:extLst>
      <p:ext uri="{BB962C8B-B14F-4D97-AF65-F5344CB8AC3E}">
        <p14:creationId xmlns:p14="http://schemas.microsoft.com/office/powerpoint/2010/main" val="6221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原型制作</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740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326553" y="145488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a:t>
            </a:r>
            <a:r>
              <a:rPr lang="en-US" altLang="zh-CN" dirty="0">
                <a:hlinkClick r:id="rId3"/>
              </a:rPr>
              <a:t>/</a:t>
            </a:r>
            <a:r>
              <a:rPr lang="zh-CN" altLang="en-US" dirty="0">
                <a:hlinkClick r:id="rId3"/>
              </a:rPr>
              <a:t>普通用户界面原型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4098" name="Picture 2" descr="Axure RP Pro">
            <a:extLst>
              <a:ext uri="{FF2B5EF4-FFF2-40B4-BE49-F238E27FC236}">
                <a16:creationId xmlns:a16="http://schemas.microsoft.com/office/drawing/2014/main" id="{6C0ECF98-1D23-48BB-A0D8-FF807A22F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509" y="31171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6201581-A738-4715-B1F7-BA41D93EF517}"/>
              </a:ext>
            </a:extLst>
          </p:cNvPr>
          <p:cNvSpPr txBox="1"/>
          <p:nvPr/>
        </p:nvSpPr>
        <p:spPr>
          <a:xfrm>
            <a:off x="1956367" y="2470788"/>
            <a:ext cx="2983345" cy="646331"/>
          </a:xfrm>
          <a:prstGeom prst="rect">
            <a:avLst/>
          </a:prstGeom>
          <a:noFill/>
        </p:spPr>
        <p:txBody>
          <a:bodyPr wrap="square" rtlCol="0">
            <a:spAutoFit/>
          </a:bodyPr>
          <a:lstStyle/>
          <a:p>
            <a:r>
              <a:rPr lang="zh-CN" altLang="en-US" dirty="0"/>
              <a:t>采用</a:t>
            </a:r>
            <a:r>
              <a:rPr lang="en-US" altLang="zh-CN" dirty="0"/>
              <a:t>RP</a:t>
            </a:r>
            <a:r>
              <a:rPr lang="zh-CN" altLang="en-US" dirty="0"/>
              <a:t>进行原型制作与迭代效果良好</a:t>
            </a:r>
          </a:p>
        </p:txBody>
      </p:sp>
      <p:pic>
        <p:nvPicPr>
          <p:cNvPr id="12" name="图片 11">
            <a:extLst>
              <a:ext uri="{FF2B5EF4-FFF2-40B4-BE49-F238E27FC236}">
                <a16:creationId xmlns:a16="http://schemas.microsoft.com/office/drawing/2014/main" id="{0FBB7EEC-42C0-4B6E-9E6A-1FD482CCDB5E}"/>
              </a:ext>
            </a:extLst>
          </p:cNvPr>
          <p:cNvPicPr>
            <a:picLocks noChangeAspect="1"/>
          </p:cNvPicPr>
          <p:nvPr/>
        </p:nvPicPr>
        <p:blipFill>
          <a:blip r:embed="rId5"/>
          <a:stretch>
            <a:fillRect/>
          </a:stretch>
        </p:blipFill>
        <p:spPr>
          <a:xfrm>
            <a:off x="5749635" y="3117119"/>
            <a:ext cx="4590476" cy="1980952"/>
          </a:xfrm>
          <a:prstGeom prst="rect">
            <a:avLst/>
          </a:prstGeom>
        </p:spPr>
      </p:pic>
    </p:spTree>
    <p:extLst>
      <p:ext uri="{BB962C8B-B14F-4D97-AF65-F5344CB8AC3E}">
        <p14:creationId xmlns:p14="http://schemas.microsoft.com/office/powerpoint/2010/main" val="37457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20741" y="4064903"/>
            <a:ext cx="1754924" cy="619519"/>
            <a:chOff x="3606800" y="1689100"/>
            <a:chExt cx="190670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88671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endParaRPr lang="zh-CN" altLang="en-US" dirty="0"/>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20739" y="5131703"/>
            <a:ext cx="3611274" cy="619519"/>
            <a:chOff x="3606800" y="1689100"/>
            <a:chExt cx="3923616"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290362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需求的优先级排序</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20739" y="2889362"/>
            <a:ext cx="2389182" cy="619519"/>
            <a:chOff x="3606800" y="1689100"/>
            <a:chExt cx="2595820"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7582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JAD</a:t>
              </a:r>
              <a:r>
                <a:rPr lang="zh-CN" altLang="en-US" dirty="0"/>
                <a:t>会议</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508764" y="1822270"/>
            <a:ext cx="2695686" cy="619519"/>
            <a:chOff x="3606800" y="1689100"/>
            <a:chExt cx="2928832"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90883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需求可行性</a:t>
              </a:r>
            </a:p>
          </p:txBody>
        </p:sp>
      </p:grpSp>
    </p:spTree>
    <p:extLst>
      <p:ext uri="{BB962C8B-B14F-4D97-AF65-F5344CB8AC3E}">
        <p14:creationId xmlns:p14="http://schemas.microsoft.com/office/powerpoint/2010/main" val="17673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2" name="文本框 1">
            <a:extLst>
              <a:ext uri="{FF2B5EF4-FFF2-40B4-BE49-F238E27FC236}">
                <a16:creationId xmlns:a16="http://schemas.microsoft.com/office/drawing/2014/main" id="{FE602E66-B92B-4DD6-A963-58A4BDE59E86}"/>
              </a:ext>
            </a:extLst>
          </p:cNvPr>
          <p:cNvSpPr txBox="1"/>
          <p:nvPr/>
        </p:nvSpPr>
        <p:spPr>
          <a:xfrm>
            <a:off x="6446982" y="796085"/>
            <a:ext cx="5745018" cy="369332"/>
          </a:xfrm>
          <a:prstGeom prst="rect">
            <a:avLst/>
          </a:prstGeom>
          <a:noFill/>
        </p:spPr>
        <p:txBody>
          <a:bodyPr wrap="square" rtlCol="0">
            <a:spAutoFit/>
          </a:bodyPr>
          <a:lstStyle/>
          <a:p>
            <a:r>
              <a:rPr lang="zh-CN" altLang="en-US" b="1" dirty="0">
                <a:solidFill>
                  <a:srgbClr val="FF0000"/>
                </a:solidFill>
              </a:rPr>
              <a:t>原型具体内容将在高保真原型内容部分展示</a:t>
            </a:r>
          </a:p>
        </p:txBody>
      </p:sp>
      <p:pic>
        <p:nvPicPr>
          <p:cNvPr id="6" name="图片 5">
            <a:extLst>
              <a:ext uri="{FF2B5EF4-FFF2-40B4-BE49-F238E27FC236}">
                <a16:creationId xmlns:a16="http://schemas.microsoft.com/office/drawing/2014/main" id="{76507DDB-656A-4B07-AC8F-24628B851E1D}"/>
              </a:ext>
            </a:extLst>
          </p:cNvPr>
          <p:cNvPicPr>
            <a:picLocks noChangeAspect="1"/>
          </p:cNvPicPr>
          <p:nvPr/>
        </p:nvPicPr>
        <p:blipFill>
          <a:blip r:embed="rId3"/>
          <a:stretch>
            <a:fillRect/>
          </a:stretch>
        </p:blipFill>
        <p:spPr>
          <a:xfrm>
            <a:off x="1197244" y="1399432"/>
            <a:ext cx="6076190" cy="4228571"/>
          </a:xfrm>
          <a:prstGeom prst="rect">
            <a:avLst/>
          </a:prstGeom>
        </p:spPr>
      </p:pic>
      <p:pic>
        <p:nvPicPr>
          <p:cNvPr id="8" name="图片 7">
            <a:extLst>
              <a:ext uri="{FF2B5EF4-FFF2-40B4-BE49-F238E27FC236}">
                <a16:creationId xmlns:a16="http://schemas.microsoft.com/office/drawing/2014/main" id="{5300980D-C300-4CDF-84C8-34AD2BB0B8DB}"/>
              </a:ext>
            </a:extLst>
          </p:cNvPr>
          <p:cNvPicPr>
            <a:picLocks noChangeAspect="1"/>
          </p:cNvPicPr>
          <p:nvPr/>
        </p:nvPicPr>
        <p:blipFill>
          <a:blip r:embed="rId4"/>
          <a:stretch>
            <a:fillRect/>
          </a:stretch>
        </p:blipFill>
        <p:spPr>
          <a:xfrm>
            <a:off x="5676969" y="2736550"/>
            <a:ext cx="5733333" cy="2123810"/>
          </a:xfrm>
          <a:prstGeom prst="rect">
            <a:avLst/>
          </a:prstGeom>
        </p:spPr>
      </p:pic>
    </p:spTree>
    <p:extLst>
      <p:ext uri="{BB962C8B-B14F-4D97-AF65-F5344CB8AC3E}">
        <p14:creationId xmlns:p14="http://schemas.microsoft.com/office/powerpoint/2010/main" val="225665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用例文档</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2130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208222" y="373779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208222" y="2782669"/>
            <a:ext cx="3770178" cy="646331"/>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zh-CN" altLang="en-US" dirty="0"/>
          </a:p>
        </p:txBody>
      </p:sp>
      <p:graphicFrame>
        <p:nvGraphicFramePr>
          <p:cNvPr id="2" name="对象 1">
            <a:extLst>
              <a:ext uri="{FF2B5EF4-FFF2-40B4-BE49-F238E27FC236}">
                <a16:creationId xmlns:a16="http://schemas.microsoft.com/office/drawing/2014/main" id="{4B041BA7-7BB6-4ED2-A5D7-F24E8D8AC44F}"/>
              </a:ext>
            </a:extLst>
          </p:cNvPr>
          <p:cNvGraphicFramePr>
            <a:graphicFrameLocks noChangeAspect="1"/>
          </p:cNvGraphicFramePr>
          <p:nvPr>
            <p:extLst>
              <p:ext uri="{D42A27DB-BD31-4B8C-83A1-F6EECF244321}">
                <p14:modId xmlns:p14="http://schemas.microsoft.com/office/powerpoint/2010/main" val="3401159519"/>
              </p:ext>
            </p:extLst>
          </p:nvPr>
        </p:nvGraphicFramePr>
        <p:xfrm>
          <a:off x="7139421" y="823810"/>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139421" y="823810"/>
                        <a:ext cx="3224213" cy="5418138"/>
                      </a:xfrm>
                      <a:prstGeom prst="rect">
                        <a:avLst/>
                      </a:prstGeom>
                    </p:spPr>
                  </p:pic>
                </p:oleObj>
              </mc:Fallback>
            </mc:AlternateContent>
          </a:graphicData>
        </a:graphic>
      </p:graphicFrame>
    </p:spTree>
    <p:extLst>
      <p:ext uri="{BB962C8B-B14F-4D97-AF65-F5344CB8AC3E}">
        <p14:creationId xmlns:p14="http://schemas.microsoft.com/office/powerpoint/2010/main" val="39635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633096" y="3719317"/>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659060" y="2016051"/>
            <a:ext cx="3770178" cy="1200329"/>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en-US" altLang="zh-CN" dirty="0"/>
          </a:p>
          <a:p>
            <a:r>
              <a:rPr lang="zh-CN" altLang="en-US" dirty="0"/>
              <a:t>共</a:t>
            </a:r>
            <a:r>
              <a:rPr lang="en-US" altLang="zh-CN" dirty="0"/>
              <a:t>126</a:t>
            </a:r>
            <a:r>
              <a:rPr lang="zh-CN" altLang="en-US" dirty="0"/>
              <a:t>个用例，具有清晰的用例图表索引与目录</a:t>
            </a:r>
          </a:p>
        </p:txBody>
      </p:sp>
      <p:pic>
        <p:nvPicPr>
          <p:cNvPr id="6" name="图片 5">
            <a:extLst>
              <a:ext uri="{FF2B5EF4-FFF2-40B4-BE49-F238E27FC236}">
                <a16:creationId xmlns:a16="http://schemas.microsoft.com/office/drawing/2014/main" id="{05B47881-5A25-41C8-AAA1-E7D3B2E2E540}"/>
              </a:ext>
            </a:extLst>
          </p:cNvPr>
          <p:cNvPicPr>
            <a:picLocks noChangeAspect="1"/>
          </p:cNvPicPr>
          <p:nvPr/>
        </p:nvPicPr>
        <p:blipFill>
          <a:blip r:embed="rId4"/>
          <a:stretch>
            <a:fillRect/>
          </a:stretch>
        </p:blipFill>
        <p:spPr>
          <a:xfrm>
            <a:off x="8183421" y="1211584"/>
            <a:ext cx="2453550" cy="4620972"/>
          </a:xfrm>
          <a:prstGeom prst="rect">
            <a:avLst/>
          </a:prstGeom>
        </p:spPr>
      </p:pic>
    </p:spTree>
    <p:extLst>
      <p:ext uri="{BB962C8B-B14F-4D97-AF65-F5344CB8AC3E}">
        <p14:creationId xmlns:p14="http://schemas.microsoft.com/office/powerpoint/2010/main" val="3114719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pic>
        <p:nvPicPr>
          <p:cNvPr id="6" name="图片 5">
            <a:extLst>
              <a:ext uri="{FF2B5EF4-FFF2-40B4-BE49-F238E27FC236}">
                <a16:creationId xmlns:a16="http://schemas.microsoft.com/office/drawing/2014/main" id="{2619F7DB-539E-4AD1-BAD6-BB0A44559E31}"/>
              </a:ext>
            </a:extLst>
          </p:cNvPr>
          <p:cNvPicPr>
            <a:picLocks noChangeAspect="1"/>
          </p:cNvPicPr>
          <p:nvPr/>
        </p:nvPicPr>
        <p:blipFill>
          <a:blip r:embed="rId4"/>
          <a:stretch>
            <a:fillRect/>
          </a:stretch>
        </p:blipFill>
        <p:spPr>
          <a:xfrm>
            <a:off x="5539484" y="1072524"/>
            <a:ext cx="5737612" cy="4471168"/>
          </a:xfrm>
          <a:prstGeom prst="rect">
            <a:avLst/>
          </a:prstGeom>
        </p:spPr>
      </p:pic>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369332"/>
          </a:xfrm>
          <a:prstGeom prst="rect">
            <a:avLst/>
          </a:prstGeom>
          <a:noFill/>
        </p:spPr>
        <p:txBody>
          <a:bodyPr wrap="square" rtlCol="0">
            <a:spAutoFit/>
          </a:bodyPr>
          <a:lstStyle/>
          <a:p>
            <a:r>
              <a:rPr lang="zh-CN" altLang="en-US" b="1" dirty="0">
                <a:solidFill>
                  <a:srgbClr val="FF0000"/>
                </a:solidFill>
              </a:rPr>
              <a:t>用例图例</a:t>
            </a:r>
          </a:p>
        </p:txBody>
      </p:sp>
    </p:spTree>
    <p:extLst>
      <p:ext uri="{BB962C8B-B14F-4D97-AF65-F5344CB8AC3E}">
        <p14:creationId xmlns:p14="http://schemas.microsoft.com/office/powerpoint/2010/main" val="394409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用例场景说明例</a:t>
            </a:r>
          </a:p>
        </p:txBody>
      </p:sp>
      <p:pic>
        <p:nvPicPr>
          <p:cNvPr id="3" name="图片 2">
            <a:extLst>
              <a:ext uri="{FF2B5EF4-FFF2-40B4-BE49-F238E27FC236}">
                <a16:creationId xmlns:a16="http://schemas.microsoft.com/office/drawing/2014/main" id="{E01C9879-CE1A-48C0-BF6B-501C55BF33DE}"/>
              </a:ext>
            </a:extLst>
          </p:cNvPr>
          <p:cNvPicPr>
            <a:picLocks noChangeAspect="1"/>
          </p:cNvPicPr>
          <p:nvPr/>
        </p:nvPicPr>
        <p:blipFill>
          <a:blip r:embed="rId4"/>
          <a:stretch>
            <a:fillRect/>
          </a:stretch>
        </p:blipFill>
        <p:spPr>
          <a:xfrm>
            <a:off x="6532333" y="1211584"/>
            <a:ext cx="3959695" cy="4808644"/>
          </a:xfrm>
          <a:prstGeom prst="rect">
            <a:avLst/>
          </a:prstGeom>
        </p:spPr>
      </p:pic>
    </p:spTree>
    <p:extLst>
      <p:ext uri="{BB962C8B-B14F-4D97-AF65-F5344CB8AC3E}">
        <p14:creationId xmlns:p14="http://schemas.microsoft.com/office/powerpoint/2010/main" val="796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369332"/>
          </a:xfrm>
          <a:prstGeom prst="rect">
            <a:avLst/>
          </a:prstGeom>
          <a:noFill/>
        </p:spPr>
        <p:txBody>
          <a:bodyPr wrap="square" rtlCol="0">
            <a:spAutoFit/>
          </a:bodyPr>
          <a:lstStyle/>
          <a:p>
            <a:r>
              <a:rPr lang="zh-CN" altLang="en-US" b="1" dirty="0">
                <a:solidFill>
                  <a:srgbClr val="FF0000"/>
                </a:solidFill>
              </a:rPr>
              <a:t>对话框图例</a:t>
            </a:r>
          </a:p>
        </p:txBody>
      </p:sp>
      <p:pic>
        <p:nvPicPr>
          <p:cNvPr id="10" name="图片 9">
            <a:extLst>
              <a:ext uri="{FF2B5EF4-FFF2-40B4-BE49-F238E27FC236}">
                <a16:creationId xmlns:a16="http://schemas.microsoft.com/office/drawing/2014/main" id="{63C91A21-4F91-4037-AD3B-D5A4C73B9A75}"/>
              </a:ext>
            </a:extLst>
          </p:cNvPr>
          <p:cNvPicPr>
            <a:picLocks noChangeAspect="1"/>
          </p:cNvPicPr>
          <p:nvPr/>
        </p:nvPicPr>
        <p:blipFill>
          <a:blip r:embed="rId4"/>
          <a:stretch>
            <a:fillRect/>
          </a:stretch>
        </p:blipFill>
        <p:spPr>
          <a:xfrm>
            <a:off x="6710833" y="1396250"/>
            <a:ext cx="4524034" cy="3678884"/>
          </a:xfrm>
          <a:prstGeom prst="rect">
            <a:avLst/>
          </a:prstGeom>
        </p:spPr>
      </p:pic>
    </p:spTree>
    <p:extLst>
      <p:ext uri="{BB962C8B-B14F-4D97-AF65-F5344CB8AC3E}">
        <p14:creationId xmlns:p14="http://schemas.microsoft.com/office/powerpoint/2010/main" val="2829379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用例相关界面原型例</a:t>
            </a:r>
          </a:p>
        </p:txBody>
      </p:sp>
      <p:pic>
        <p:nvPicPr>
          <p:cNvPr id="6" name="图片 5">
            <a:extLst>
              <a:ext uri="{FF2B5EF4-FFF2-40B4-BE49-F238E27FC236}">
                <a16:creationId xmlns:a16="http://schemas.microsoft.com/office/drawing/2014/main" id="{A1560545-E306-44E4-A244-396B3909092B}"/>
              </a:ext>
            </a:extLst>
          </p:cNvPr>
          <p:cNvPicPr>
            <a:picLocks noChangeAspect="1"/>
          </p:cNvPicPr>
          <p:nvPr/>
        </p:nvPicPr>
        <p:blipFill>
          <a:blip r:embed="rId4"/>
          <a:stretch>
            <a:fillRect/>
          </a:stretch>
        </p:blipFill>
        <p:spPr>
          <a:xfrm>
            <a:off x="6858005" y="861826"/>
            <a:ext cx="4002246" cy="5377338"/>
          </a:xfrm>
          <a:prstGeom prst="rect">
            <a:avLst/>
          </a:prstGeom>
        </p:spPr>
      </p:pic>
    </p:spTree>
    <p:extLst>
      <p:ext uri="{BB962C8B-B14F-4D97-AF65-F5344CB8AC3E}">
        <p14:creationId xmlns:p14="http://schemas.microsoft.com/office/powerpoint/2010/main" val="11371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非功能需求</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4398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非功能需求</a:t>
            </a:r>
          </a:p>
        </p:txBody>
      </p:sp>
      <p:sp>
        <p:nvSpPr>
          <p:cNvPr id="5" name="文本框 4">
            <a:extLst>
              <a:ext uri="{FF2B5EF4-FFF2-40B4-BE49-F238E27FC236}">
                <a16:creationId xmlns:a16="http://schemas.microsoft.com/office/drawing/2014/main" id="{16201581-A738-4715-B1F7-BA41D93EF517}"/>
              </a:ext>
            </a:extLst>
          </p:cNvPr>
          <p:cNvSpPr txBox="1"/>
          <p:nvPr/>
        </p:nvSpPr>
        <p:spPr>
          <a:xfrm>
            <a:off x="1326553" y="1513634"/>
            <a:ext cx="3770178" cy="369332"/>
          </a:xfrm>
          <a:prstGeom prst="rect">
            <a:avLst/>
          </a:prstGeom>
          <a:noFill/>
        </p:spPr>
        <p:txBody>
          <a:bodyPr wrap="square" rtlCol="0">
            <a:spAutoFit/>
          </a:bodyPr>
          <a:lstStyle/>
          <a:p>
            <a:r>
              <a:rPr lang="zh-CN" altLang="en-US" dirty="0"/>
              <a:t>非功能性需求记录</a:t>
            </a:r>
          </a:p>
        </p:txBody>
      </p:sp>
      <p:pic>
        <p:nvPicPr>
          <p:cNvPr id="6" name="图片 5">
            <a:extLst>
              <a:ext uri="{FF2B5EF4-FFF2-40B4-BE49-F238E27FC236}">
                <a16:creationId xmlns:a16="http://schemas.microsoft.com/office/drawing/2014/main" id="{6DEE6A6E-03CB-4689-B5B5-9DF67A41EEA1}"/>
              </a:ext>
            </a:extLst>
          </p:cNvPr>
          <p:cNvPicPr>
            <a:picLocks noChangeAspect="1"/>
          </p:cNvPicPr>
          <p:nvPr/>
        </p:nvPicPr>
        <p:blipFill>
          <a:blip r:embed="rId3"/>
          <a:stretch>
            <a:fillRect/>
          </a:stretch>
        </p:blipFill>
        <p:spPr>
          <a:xfrm>
            <a:off x="3525115" y="1149239"/>
            <a:ext cx="7641649" cy="4234142"/>
          </a:xfrm>
          <a:prstGeom prst="rect">
            <a:avLst/>
          </a:prstGeom>
        </p:spPr>
      </p:pic>
    </p:spTree>
    <p:extLst>
      <p:ext uri="{BB962C8B-B14F-4D97-AF65-F5344CB8AC3E}">
        <p14:creationId xmlns:p14="http://schemas.microsoft.com/office/powerpoint/2010/main" val="40156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922029" cy="619519"/>
            <a:chOff x="3606800" y="1689100"/>
            <a:chExt cx="426124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2412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需求来源与链接索引</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3" y="5593342"/>
            <a:ext cx="2506164" cy="619519"/>
            <a:chOff x="3606800" y="1689100"/>
            <a:chExt cx="2722923"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170292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UML</a:t>
              </a:r>
              <a:r>
                <a:rPr lang="zh-CN" altLang="en-US" dirty="0"/>
                <a:t>描述</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8" y="3459742"/>
            <a:ext cx="5582615" cy="619519"/>
            <a:chOff x="3606800" y="1689100"/>
            <a:chExt cx="6065448"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504545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系统的实现环境与运行环境</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1885266" cy="619519"/>
            <a:chOff x="3606800" y="1689100"/>
            <a:chExt cx="2048322"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0283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ER</a:t>
              </a:r>
              <a:r>
                <a:rPr lang="zh-CN" altLang="en-US" dirty="0"/>
                <a:t>图</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1" y="1325850"/>
            <a:ext cx="2395648" cy="619519"/>
            <a:chOff x="3606800" y="1689100"/>
            <a:chExt cx="260284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数据字典</a:t>
              </a:r>
            </a:p>
          </p:txBody>
        </p:sp>
      </p:grpSp>
    </p:spTree>
    <p:extLst>
      <p:ext uri="{BB962C8B-B14F-4D97-AF65-F5344CB8AC3E}">
        <p14:creationId xmlns:p14="http://schemas.microsoft.com/office/powerpoint/2010/main" val="7169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911270" y="2505670"/>
            <a:ext cx="7109639"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442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9" name="图片 8">
            <a:extLst>
              <a:ext uri="{FF2B5EF4-FFF2-40B4-BE49-F238E27FC236}">
                <a16:creationId xmlns:a16="http://schemas.microsoft.com/office/drawing/2014/main" id="{D31468A6-EDC1-4117-82E8-741C4FC9E0A9}"/>
              </a:ext>
            </a:extLst>
          </p:cNvPr>
          <p:cNvPicPr>
            <a:picLocks noChangeAspect="1"/>
          </p:cNvPicPr>
          <p:nvPr/>
        </p:nvPicPr>
        <p:blipFill>
          <a:blip r:embed="rId4"/>
          <a:stretch>
            <a:fillRect/>
          </a:stretch>
        </p:blipFill>
        <p:spPr>
          <a:xfrm>
            <a:off x="4241451" y="1434492"/>
            <a:ext cx="7026913" cy="3168752"/>
          </a:xfrm>
          <a:prstGeom prst="rect">
            <a:avLst/>
          </a:prstGeom>
        </p:spPr>
      </p:pic>
      <p:sp>
        <p:nvSpPr>
          <p:cNvPr id="10" name="文本框 9">
            <a:extLst>
              <a:ext uri="{FF2B5EF4-FFF2-40B4-BE49-F238E27FC236}">
                <a16:creationId xmlns:a16="http://schemas.microsoft.com/office/drawing/2014/main" id="{05C495D8-5D18-4FE3-A1AC-0722BF632A02}"/>
              </a:ext>
            </a:extLst>
          </p:cNvPr>
          <p:cNvSpPr txBox="1"/>
          <p:nvPr/>
        </p:nvSpPr>
        <p:spPr>
          <a:xfrm>
            <a:off x="1753386" y="1662515"/>
            <a:ext cx="2488065" cy="369332"/>
          </a:xfrm>
          <a:prstGeom prst="rect">
            <a:avLst/>
          </a:prstGeom>
          <a:noFill/>
        </p:spPr>
        <p:txBody>
          <a:bodyPr wrap="square" rtlCol="0">
            <a:spAutoFit/>
          </a:bodyPr>
          <a:lstStyle/>
          <a:p>
            <a:r>
              <a:rPr lang="zh-CN" altLang="en-US" dirty="0"/>
              <a:t>用户功能需求打分</a:t>
            </a:r>
          </a:p>
        </p:txBody>
      </p:sp>
    </p:spTree>
    <p:extLst>
      <p:ext uri="{BB962C8B-B14F-4D97-AF65-F5344CB8AC3E}">
        <p14:creationId xmlns:p14="http://schemas.microsoft.com/office/powerpoint/2010/main" val="29329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1326553" y="1847181"/>
            <a:ext cx="2488065" cy="369332"/>
          </a:xfrm>
          <a:prstGeom prst="rect">
            <a:avLst/>
          </a:prstGeom>
          <a:noFill/>
        </p:spPr>
        <p:txBody>
          <a:bodyPr wrap="square" rtlCol="0">
            <a:spAutoFit/>
          </a:bodyPr>
          <a:lstStyle/>
          <a:p>
            <a:r>
              <a:rPr lang="zh-CN" altLang="en-US" dirty="0"/>
              <a:t>用户非功能需求打分</a:t>
            </a:r>
          </a:p>
        </p:txBody>
      </p:sp>
      <p:pic>
        <p:nvPicPr>
          <p:cNvPr id="3" name="图片 2">
            <a:extLst>
              <a:ext uri="{FF2B5EF4-FFF2-40B4-BE49-F238E27FC236}">
                <a16:creationId xmlns:a16="http://schemas.microsoft.com/office/drawing/2014/main" id="{DD93E715-8D0B-4F2A-ADE9-BDFB8FB4222C}"/>
              </a:ext>
            </a:extLst>
          </p:cNvPr>
          <p:cNvPicPr>
            <a:picLocks noChangeAspect="1"/>
          </p:cNvPicPr>
          <p:nvPr/>
        </p:nvPicPr>
        <p:blipFill>
          <a:blip r:embed="rId4"/>
          <a:stretch>
            <a:fillRect/>
          </a:stretch>
        </p:blipFill>
        <p:spPr>
          <a:xfrm>
            <a:off x="4027055" y="1552217"/>
            <a:ext cx="7426036" cy="2433823"/>
          </a:xfrm>
          <a:prstGeom prst="rect">
            <a:avLst/>
          </a:prstGeom>
        </p:spPr>
      </p:pic>
    </p:spTree>
    <p:extLst>
      <p:ext uri="{BB962C8B-B14F-4D97-AF65-F5344CB8AC3E}">
        <p14:creationId xmlns:p14="http://schemas.microsoft.com/office/powerpoint/2010/main" val="10899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692727" y="1449208"/>
            <a:ext cx="4169083" cy="3139321"/>
          </a:xfrm>
          <a:prstGeom prst="rect">
            <a:avLst/>
          </a:prstGeom>
          <a:noFill/>
        </p:spPr>
        <p:txBody>
          <a:bodyPr wrap="square" rtlCol="0">
            <a:spAutoFit/>
          </a:bodyPr>
          <a:lstStyle/>
          <a:p>
            <a:r>
              <a:rPr lang="zh-CN" altLang="en-US" b="1" dirty="0">
                <a:solidFill>
                  <a:srgbClr val="FF0000"/>
                </a:solidFill>
              </a:rPr>
              <a:t>用户优先级量化方法：</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利益表示</a:t>
            </a:r>
            <a:r>
              <a:rPr lang="en-US" altLang="zh-CN" b="1" dirty="0">
                <a:solidFill>
                  <a:srgbClr val="FF0000"/>
                </a:solidFill>
              </a:rPr>
              <a:t>: </a:t>
            </a:r>
            <a:r>
              <a:rPr lang="zh-CN" altLang="en-US" dirty="0"/>
              <a:t>“如果实现，给用户带来的利益”；损失表示“如果不实现，给用户带来的损失”；</a:t>
            </a:r>
          </a:p>
          <a:p>
            <a:r>
              <a:rPr lang="zh-CN" altLang="en-US" b="1" dirty="0">
                <a:solidFill>
                  <a:srgbClr val="FF0000"/>
                </a:solidFill>
              </a:rPr>
              <a:t>打分标准：</a:t>
            </a:r>
            <a:r>
              <a:rPr lang="zh-CN" altLang="en-US" dirty="0"/>
              <a:t>打分范围为</a:t>
            </a:r>
            <a:r>
              <a:rPr lang="en-US" altLang="zh-CN" dirty="0"/>
              <a:t>1-9</a:t>
            </a:r>
            <a:r>
              <a:rPr lang="zh-CN" altLang="en-US" dirty="0"/>
              <a:t>，</a:t>
            </a:r>
            <a:r>
              <a:rPr lang="en-US" altLang="zh-CN" dirty="0"/>
              <a:t>1</a:t>
            </a:r>
            <a:r>
              <a:rPr lang="zh-CN" altLang="en-US" dirty="0"/>
              <a:t>代表影响非常轻微，</a:t>
            </a:r>
            <a:r>
              <a:rPr lang="en-US" altLang="zh-CN" dirty="0"/>
              <a:t>2</a:t>
            </a:r>
            <a:r>
              <a:rPr lang="zh-CN" altLang="en-US" dirty="0"/>
              <a:t>代表影响轻微，</a:t>
            </a:r>
            <a:r>
              <a:rPr lang="en-US" altLang="zh-CN" dirty="0"/>
              <a:t>3</a:t>
            </a:r>
            <a:r>
              <a:rPr lang="zh-CN" altLang="en-US" dirty="0"/>
              <a:t>代表影响较为轻微，</a:t>
            </a:r>
            <a:r>
              <a:rPr lang="en-US" altLang="zh-CN" dirty="0"/>
              <a:t>4</a:t>
            </a:r>
            <a:r>
              <a:rPr lang="zh-CN" altLang="en-US" dirty="0"/>
              <a:t>代表影响一般，</a:t>
            </a:r>
            <a:r>
              <a:rPr lang="en-US" altLang="zh-CN" dirty="0"/>
              <a:t>5</a:t>
            </a:r>
            <a:r>
              <a:rPr lang="zh-CN" altLang="en-US" dirty="0"/>
              <a:t>代表影响有点重要，</a:t>
            </a:r>
            <a:r>
              <a:rPr lang="en-US" altLang="zh-CN" dirty="0"/>
              <a:t>6</a:t>
            </a:r>
            <a:r>
              <a:rPr lang="zh-CN" altLang="en-US" dirty="0"/>
              <a:t>代表影响较为重要，</a:t>
            </a:r>
            <a:r>
              <a:rPr lang="en-US" altLang="zh-CN" dirty="0"/>
              <a:t>7</a:t>
            </a:r>
            <a:r>
              <a:rPr lang="zh-CN" altLang="en-US" dirty="0"/>
              <a:t>代表影响重要，</a:t>
            </a:r>
            <a:r>
              <a:rPr lang="en-US" altLang="zh-CN" dirty="0"/>
              <a:t>8</a:t>
            </a:r>
            <a:r>
              <a:rPr lang="zh-CN" altLang="en-US" dirty="0"/>
              <a:t>代表影响十分重要，</a:t>
            </a:r>
            <a:r>
              <a:rPr lang="en-US" altLang="zh-CN" dirty="0"/>
              <a:t>9</a:t>
            </a:r>
            <a:r>
              <a:rPr lang="zh-CN" altLang="en-US" dirty="0"/>
              <a:t>代表影响超级重要</a:t>
            </a:r>
          </a:p>
        </p:txBody>
      </p:sp>
      <p:pic>
        <p:nvPicPr>
          <p:cNvPr id="5" name="图片 4">
            <a:extLst>
              <a:ext uri="{FF2B5EF4-FFF2-40B4-BE49-F238E27FC236}">
                <a16:creationId xmlns:a16="http://schemas.microsoft.com/office/drawing/2014/main" id="{5961DA33-DE98-4DC5-8EFF-65B449030E06}"/>
              </a:ext>
            </a:extLst>
          </p:cNvPr>
          <p:cNvPicPr>
            <a:picLocks noChangeAspect="1"/>
          </p:cNvPicPr>
          <p:nvPr/>
        </p:nvPicPr>
        <p:blipFill>
          <a:blip r:embed="rId4"/>
          <a:stretch>
            <a:fillRect/>
          </a:stretch>
        </p:blipFill>
        <p:spPr>
          <a:xfrm>
            <a:off x="4971823" y="1211584"/>
            <a:ext cx="6226870" cy="3298966"/>
          </a:xfrm>
          <a:prstGeom prst="rect">
            <a:avLst/>
          </a:prstGeom>
        </p:spPr>
      </p:pic>
    </p:spTree>
    <p:extLst>
      <p:ext uri="{BB962C8B-B14F-4D97-AF65-F5344CB8AC3E}">
        <p14:creationId xmlns:p14="http://schemas.microsoft.com/office/powerpoint/2010/main" val="361402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需求可行性</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528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需求可行性</a:t>
            </a:r>
          </a:p>
        </p:txBody>
      </p:sp>
      <p:sp>
        <p:nvSpPr>
          <p:cNvPr id="7" name="文本框 6">
            <a:extLst>
              <a:ext uri="{FF2B5EF4-FFF2-40B4-BE49-F238E27FC236}">
                <a16:creationId xmlns:a16="http://schemas.microsoft.com/office/drawing/2014/main" id="{7C043BBC-B5B2-441D-8D6E-DC7B2AF0F119}"/>
              </a:ext>
            </a:extLst>
          </p:cNvPr>
          <p:cNvSpPr txBox="1"/>
          <p:nvPr/>
        </p:nvSpPr>
        <p:spPr>
          <a:xfrm>
            <a:off x="1180484" y="4630753"/>
            <a:ext cx="4304145"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需求可行性分析会议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88405589-E466-4B50-B179-9458C6E55D27}"/>
              </a:ext>
            </a:extLst>
          </p:cNvPr>
          <p:cNvPicPr>
            <a:picLocks noChangeAspect="1"/>
          </p:cNvPicPr>
          <p:nvPr/>
        </p:nvPicPr>
        <p:blipFill>
          <a:blip r:embed="rId4"/>
          <a:stretch>
            <a:fillRect/>
          </a:stretch>
        </p:blipFill>
        <p:spPr>
          <a:xfrm>
            <a:off x="3071550" y="1595046"/>
            <a:ext cx="2413079" cy="2903063"/>
          </a:xfrm>
          <a:prstGeom prst="rect">
            <a:avLst/>
          </a:prstGeom>
        </p:spPr>
      </p:pic>
      <p:pic>
        <p:nvPicPr>
          <p:cNvPr id="6" name="图片 5">
            <a:extLst>
              <a:ext uri="{FF2B5EF4-FFF2-40B4-BE49-F238E27FC236}">
                <a16:creationId xmlns:a16="http://schemas.microsoft.com/office/drawing/2014/main" id="{141C2761-D46F-461D-9F7B-75A4E505BBB8}"/>
              </a:ext>
            </a:extLst>
          </p:cNvPr>
          <p:cNvPicPr>
            <a:picLocks noChangeAspect="1"/>
          </p:cNvPicPr>
          <p:nvPr/>
        </p:nvPicPr>
        <p:blipFill>
          <a:blip r:embed="rId5"/>
          <a:stretch>
            <a:fillRect/>
          </a:stretch>
        </p:blipFill>
        <p:spPr>
          <a:xfrm>
            <a:off x="5726545" y="749919"/>
            <a:ext cx="5284971" cy="5045764"/>
          </a:xfrm>
          <a:prstGeom prst="rect">
            <a:avLst/>
          </a:prstGeom>
        </p:spPr>
      </p:pic>
    </p:spTree>
    <p:extLst>
      <p:ext uri="{BB962C8B-B14F-4D97-AF65-F5344CB8AC3E}">
        <p14:creationId xmlns:p14="http://schemas.microsoft.com/office/powerpoint/2010/main" val="40822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294298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JAD</a:t>
            </a:r>
            <a:r>
              <a:rPr lang="zh-CN" altLang="en-US" sz="5400" b="1" dirty="0">
                <a:solidFill>
                  <a:srgbClr val="2C3998"/>
                </a:solidFill>
                <a:latin typeface="微软雅黑" panose="020B0503020204020204" pitchFamily="34" charset="-122"/>
                <a:ea typeface="微软雅黑" panose="020B0503020204020204" pitchFamily="34" charset="-122"/>
              </a:rPr>
              <a:t>会议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0587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JAD</a:t>
            </a:r>
            <a:r>
              <a:rPr lang="zh-CN" altLang="en-US" sz="2400" b="1" dirty="0">
                <a:solidFill>
                  <a:srgbClr val="2C3998"/>
                </a:solidFill>
                <a:latin typeface="微软雅黑" panose="020B0503020204020204" pitchFamily="34" charset="-122"/>
                <a:ea typeface="微软雅黑" panose="020B0503020204020204" pitchFamily="34" charset="-122"/>
              </a:rPr>
              <a:t>会议</a:t>
            </a:r>
          </a:p>
        </p:txBody>
      </p:sp>
      <p:sp>
        <p:nvSpPr>
          <p:cNvPr id="9" name="文本框 8">
            <a:extLst>
              <a:ext uri="{FF2B5EF4-FFF2-40B4-BE49-F238E27FC236}">
                <a16:creationId xmlns:a16="http://schemas.microsoft.com/office/drawing/2014/main" id="{5CB6EF28-B60C-4C82-9ACC-2A581894D350}"/>
              </a:ext>
            </a:extLst>
          </p:cNvPr>
          <p:cNvSpPr txBox="1"/>
          <p:nvPr/>
        </p:nvSpPr>
        <p:spPr>
          <a:xfrm>
            <a:off x="1034473" y="478920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/JAD</a:t>
            </a:r>
            <a:r>
              <a:rPr lang="zh-CN" altLang="en-US" dirty="0">
                <a:hlinkClick r:id="rId3"/>
              </a:rPr>
              <a:t>会议纪要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F13E2BD1-C2B2-41B3-89DA-05F3FF9CF4DB}"/>
              </a:ext>
            </a:extLst>
          </p:cNvPr>
          <p:cNvPicPr>
            <a:picLocks noChangeAspect="1"/>
          </p:cNvPicPr>
          <p:nvPr/>
        </p:nvPicPr>
        <p:blipFill>
          <a:blip r:embed="rId4"/>
          <a:stretch>
            <a:fillRect/>
          </a:stretch>
        </p:blipFill>
        <p:spPr>
          <a:xfrm>
            <a:off x="2805074" y="1211584"/>
            <a:ext cx="3666538" cy="3173605"/>
          </a:xfrm>
          <a:prstGeom prst="rect">
            <a:avLst/>
          </a:prstGeom>
        </p:spPr>
      </p:pic>
      <p:pic>
        <p:nvPicPr>
          <p:cNvPr id="13" name="图片 12">
            <a:extLst>
              <a:ext uri="{FF2B5EF4-FFF2-40B4-BE49-F238E27FC236}">
                <a16:creationId xmlns:a16="http://schemas.microsoft.com/office/drawing/2014/main" id="{B5920D1C-A9AE-4DBC-9472-997FD5966719}"/>
              </a:ext>
            </a:extLst>
          </p:cNvPr>
          <p:cNvPicPr>
            <a:picLocks noChangeAspect="1"/>
          </p:cNvPicPr>
          <p:nvPr/>
        </p:nvPicPr>
        <p:blipFill>
          <a:blip r:embed="rId5"/>
          <a:stretch>
            <a:fillRect/>
          </a:stretch>
        </p:blipFill>
        <p:spPr>
          <a:xfrm>
            <a:off x="7278256" y="980751"/>
            <a:ext cx="3737470" cy="4567382"/>
          </a:xfrm>
          <a:prstGeom prst="rect">
            <a:avLst/>
          </a:prstGeom>
        </p:spPr>
      </p:pic>
    </p:spTree>
    <p:extLst>
      <p:ext uri="{BB962C8B-B14F-4D97-AF65-F5344CB8AC3E}">
        <p14:creationId xmlns:p14="http://schemas.microsoft.com/office/powerpoint/2010/main" val="21309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5657318"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需求规格说明</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912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pic>
        <p:nvPicPr>
          <p:cNvPr id="3" name="图片 2">
            <a:extLst>
              <a:ext uri="{FF2B5EF4-FFF2-40B4-BE49-F238E27FC236}">
                <a16:creationId xmlns:a16="http://schemas.microsoft.com/office/drawing/2014/main" id="{A0A2B484-87AE-4C09-BF86-43015BA1FD9D}"/>
              </a:ext>
            </a:extLst>
          </p:cNvPr>
          <p:cNvPicPr>
            <a:picLocks noChangeAspect="1"/>
          </p:cNvPicPr>
          <p:nvPr/>
        </p:nvPicPr>
        <p:blipFill>
          <a:blip r:embed="rId3"/>
          <a:stretch>
            <a:fillRect/>
          </a:stretch>
        </p:blipFill>
        <p:spPr>
          <a:xfrm>
            <a:off x="6404045" y="1229904"/>
            <a:ext cx="3584481" cy="4862946"/>
          </a:xfrm>
          <a:prstGeom prst="rect">
            <a:avLst/>
          </a:prstGeom>
        </p:spPr>
      </p:pic>
      <p:sp>
        <p:nvSpPr>
          <p:cNvPr id="5" name="文本框 4">
            <a:extLst>
              <a:ext uri="{FF2B5EF4-FFF2-40B4-BE49-F238E27FC236}">
                <a16:creationId xmlns:a16="http://schemas.microsoft.com/office/drawing/2014/main" id="{869F84EA-08FD-4DEC-9046-BC63725B7E0F}"/>
              </a:ext>
            </a:extLst>
          </p:cNvPr>
          <p:cNvSpPr txBox="1"/>
          <p:nvPr/>
        </p:nvSpPr>
        <p:spPr>
          <a:xfrm>
            <a:off x="1681018" y="2132361"/>
            <a:ext cx="3001818" cy="923330"/>
          </a:xfrm>
          <a:prstGeom prst="rect">
            <a:avLst/>
          </a:prstGeom>
          <a:noFill/>
        </p:spPr>
        <p:txBody>
          <a:bodyPr wrap="square" rtlCol="0">
            <a:spAutoFit/>
          </a:bodyPr>
          <a:lstStyle/>
          <a:p>
            <a:r>
              <a:rPr lang="en-US" altLang="zh-CN" dirty="0"/>
              <a:t>SRS</a:t>
            </a:r>
            <a:r>
              <a:rPr lang="zh-CN" altLang="en-US" dirty="0"/>
              <a:t>需求规格说明文档</a:t>
            </a:r>
            <a:endParaRPr lang="en-US" altLang="zh-CN" dirty="0"/>
          </a:p>
          <a:p>
            <a:endParaRPr lang="en-US" altLang="zh-CN" dirty="0"/>
          </a:p>
          <a:p>
            <a:r>
              <a:rPr lang="zh-CN" altLang="en-US" dirty="0"/>
              <a:t>共</a:t>
            </a:r>
            <a:r>
              <a:rPr lang="en-US" altLang="zh-CN" dirty="0"/>
              <a:t>416</a:t>
            </a:r>
            <a:r>
              <a:rPr lang="zh-CN" altLang="en-US" dirty="0"/>
              <a:t>，达到下界</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/SRS</a:t>
            </a:r>
            <a:r>
              <a:rPr lang="zh-CN" altLang="en-US" dirty="0">
                <a:hlinkClick r:id="rId4"/>
              </a:rPr>
              <a:t>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6" name="图片 5">
            <a:extLst>
              <a:ext uri="{FF2B5EF4-FFF2-40B4-BE49-F238E27FC236}">
                <a16:creationId xmlns:a16="http://schemas.microsoft.com/office/drawing/2014/main" id="{B30DC3EA-1128-4334-8159-EA16CDDBA8B2}"/>
              </a:ext>
            </a:extLst>
          </p:cNvPr>
          <p:cNvPicPr>
            <a:picLocks noChangeAspect="1"/>
          </p:cNvPicPr>
          <p:nvPr/>
        </p:nvPicPr>
        <p:blipFill>
          <a:blip r:embed="rId5"/>
          <a:stretch>
            <a:fillRect/>
          </a:stretch>
        </p:blipFill>
        <p:spPr>
          <a:xfrm>
            <a:off x="1772443" y="3262333"/>
            <a:ext cx="2504762" cy="333333"/>
          </a:xfrm>
          <a:prstGeom prst="rect">
            <a:avLst/>
          </a:prstGeom>
        </p:spPr>
      </p:pic>
    </p:spTree>
    <p:extLst>
      <p:ext uri="{BB962C8B-B14F-4D97-AF65-F5344CB8AC3E}">
        <p14:creationId xmlns:p14="http://schemas.microsoft.com/office/powerpoint/2010/main" val="29915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4514402" cy="619519"/>
            <a:chOff x="3606800" y="1689100"/>
            <a:chExt cx="490485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88485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基准版本发布与提交</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5165039" cy="619519"/>
            <a:chOff x="3606800" y="1689100"/>
            <a:chExt cx="5611760"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459176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需求管理工具与需求跟踪矩阵</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7" y="3459742"/>
            <a:ext cx="2980001" cy="619519"/>
            <a:chOff x="3606800" y="1689100"/>
            <a:chExt cx="3237737"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217744"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内部评审</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2395647" cy="619519"/>
            <a:chOff x="3606800" y="1689100"/>
            <a:chExt cx="260284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用户手册</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719848" cy="619519"/>
            <a:chOff x="3606800" y="1689100"/>
            <a:chExt cx="404157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30215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err="1"/>
                <a:t>TestCase</a:t>
              </a:r>
              <a:r>
                <a:rPr lang="zh-CN" altLang="en-US" dirty="0"/>
                <a:t>测试用例</a:t>
              </a:r>
            </a:p>
          </p:txBody>
        </p:sp>
      </p:grpSp>
    </p:spTree>
    <p:extLst>
      <p:ext uri="{BB962C8B-B14F-4D97-AF65-F5344CB8AC3E}">
        <p14:creationId xmlns:p14="http://schemas.microsoft.com/office/powerpoint/2010/main" val="392708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646331"/>
          </a:xfrm>
          <a:prstGeom prst="rect">
            <a:avLst/>
          </a:prstGeom>
          <a:noFill/>
        </p:spPr>
        <p:txBody>
          <a:bodyPr wrap="square" rtlCol="0">
            <a:spAutoFit/>
          </a:bodyPr>
          <a:lstStyle/>
          <a:p>
            <a:r>
              <a:rPr lang="zh-CN" altLang="en-US" dirty="0"/>
              <a:t>文档中记录了功能需求与非功能需求的相关说明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FF2A06A1-3DCC-4454-8FBB-0C5737637CD9}"/>
              </a:ext>
            </a:extLst>
          </p:cNvPr>
          <p:cNvPicPr>
            <a:picLocks noChangeAspect="1"/>
          </p:cNvPicPr>
          <p:nvPr/>
        </p:nvPicPr>
        <p:blipFill>
          <a:blip r:embed="rId4"/>
          <a:stretch>
            <a:fillRect/>
          </a:stretch>
        </p:blipFill>
        <p:spPr>
          <a:xfrm>
            <a:off x="5353497" y="885042"/>
            <a:ext cx="3744322" cy="2924560"/>
          </a:xfrm>
          <a:prstGeom prst="rect">
            <a:avLst/>
          </a:prstGeom>
        </p:spPr>
      </p:pic>
      <p:pic>
        <p:nvPicPr>
          <p:cNvPr id="11" name="图片 10">
            <a:extLst>
              <a:ext uri="{FF2B5EF4-FFF2-40B4-BE49-F238E27FC236}">
                <a16:creationId xmlns:a16="http://schemas.microsoft.com/office/drawing/2014/main" id="{B935B0A7-6975-441E-A5F8-97D0FF35495B}"/>
              </a:ext>
            </a:extLst>
          </p:cNvPr>
          <p:cNvPicPr>
            <a:picLocks noChangeAspect="1"/>
          </p:cNvPicPr>
          <p:nvPr/>
        </p:nvPicPr>
        <p:blipFill>
          <a:blip r:embed="rId5"/>
          <a:stretch>
            <a:fillRect/>
          </a:stretch>
        </p:blipFill>
        <p:spPr>
          <a:xfrm>
            <a:off x="6707343" y="2096655"/>
            <a:ext cx="4780952" cy="3980952"/>
          </a:xfrm>
          <a:prstGeom prst="rect">
            <a:avLst/>
          </a:prstGeom>
        </p:spPr>
      </p:pic>
    </p:spTree>
    <p:extLst>
      <p:ext uri="{BB962C8B-B14F-4D97-AF65-F5344CB8AC3E}">
        <p14:creationId xmlns:p14="http://schemas.microsoft.com/office/powerpoint/2010/main" val="20653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646331"/>
          </a:xfrm>
          <a:prstGeom prst="rect">
            <a:avLst/>
          </a:prstGeom>
          <a:noFill/>
        </p:spPr>
        <p:txBody>
          <a:bodyPr wrap="square" rtlCol="0">
            <a:spAutoFit/>
          </a:bodyPr>
          <a:lstStyle/>
          <a:p>
            <a:r>
              <a:rPr lang="zh-CN" altLang="en-US" dirty="0"/>
              <a:t>文档中记录了功能需求与非功能需求的相关说明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FF2A06A1-3DCC-4454-8FBB-0C5737637CD9}"/>
              </a:ext>
            </a:extLst>
          </p:cNvPr>
          <p:cNvPicPr>
            <a:picLocks noChangeAspect="1"/>
          </p:cNvPicPr>
          <p:nvPr/>
        </p:nvPicPr>
        <p:blipFill>
          <a:blip r:embed="rId4"/>
          <a:stretch>
            <a:fillRect/>
          </a:stretch>
        </p:blipFill>
        <p:spPr>
          <a:xfrm>
            <a:off x="5353497" y="885042"/>
            <a:ext cx="3744322" cy="2924560"/>
          </a:xfrm>
          <a:prstGeom prst="rect">
            <a:avLst/>
          </a:prstGeom>
        </p:spPr>
      </p:pic>
      <p:pic>
        <p:nvPicPr>
          <p:cNvPr id="11" name="图片 10">
            <a:extLst>
              <a:ext uri="{FF2B5EF4-FFF2-40B4-BE49-F238E27FC236}">
                <a16:creationId xmlns:a16="http://schemas.microsoft.com/office/drawing/2014/main" id="{B935B0A7-6975-441E-A5F8-97D0FF35495B}"/>
              </a:ext>
            </a:extLst>
          </p:cNvPr>
          <p:cNvPicPr>
            <a:picLocks noChangeAspect="1"/>
          </p:cNvPicPr>
          <p:nvPr/>
        </p:nvPicPr>
        <p:blipFill>
          <a:blip r:embed="rId5"/>
          <a:stretch>
            <a:fillRect/>
          </a:stretch>
        </p:blipFill>
        <p:spPr>
          <a:xfrm>
            <a:off x="6707343" y="2096655"/>
            <a:ext cx="4780952" cy="3980952"/>
          </a:xfrm>
          <a:prstGeom prst="rect">
            <a:avLst/>
          </a:prstGeom>
        </p:spPr>
      </p:pic>
    </p:spTree>
    <p:extLst>
      <p:ext uri="{BB962C8B-B14F-4D97-AF65-F5344CB8AC3E}">
        <p14:creationId xmlns:p14="http://schemas.microsoft.com/office/powerpoint/2010/main" val="291195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634981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182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Tree>
    <p:extLst>
      <p:ext uri="{BB962C8B-B14F-4D97-AF65-F5344CB8AC3E}">
        <p14:creationId xmlns:p14="http://schemas.microsoft.com/office/powerpoint/2010/main" val="3185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Tree>
    <p:extLst>
      <p:ext uri="{BB962C8B-B14F-4D97-AF65-F5344CB8AC3E}">
        <p14:creationId xmlns:p14="http://schemas.microsoft.com/office/powerpoint/2010/main" val="27298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数据字典</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6017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数据字典</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文档中记录的数据字典</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6" name="图片 5">
            <a:extLst>
              <a:ext uri="{FF2B5EF4-FFF2-40B4-BE49-F238E27FC236}">
                <a16:creationId xmlns:a16="http://schemas.microsoft.com/office/drawing/2014/main" id="{68BB8FF4-8C1F-429A-9808-D8AD27F31D60}"/>
              </a:ext>
            </a:extLst>
          </p:cNvPr>
          <p:cNvPicPr>
            <a:picLocks noChangeAspect="1"/>
          </p:cNvPicPr>
          <p:nvPr/>
        </p:nvPicPr>
        <p:blipFill>
          <a:blip r:embed="rId4"/>
          <a:stretch>
            <a:fillRect/>
          </a:stretch>
        </p:blipFill>
        <p:spPr>
          <a:xfrm>
            <a:off x="4572190" y="777628"/>
            <a:ext cx="3047619" cy="3076190"/>
          </a:xfrm>
          <a:prstGeom prst="rect">
            <a:avLst/>
          </a:prstGeom>
        </p:spPr>
      </p:pic>
      <p:pic>
        <p:nvPicPr>
          <p:cNvPr id="8" name="图片 7">
            <a:extLst>
              <a:ext uri="{FF2B5EF4-FFF2-40B4-BE49-F238E27FC236}">
                <a16:creationId xmlns:a16="http://schemas.microsoft.com/office/drawing/2014/main" id="{3B828187-C597-4398-B664-2C2370D882C9}"/>
              </a:ext>
            </a:extLst>
          </p:cNvPr>
          <p:cNvPicPr>
            <a:picLocks noChangeAspect="1"/>
          </p:cNvPicPr>
          <p:nvPr/>
        </p:nvPicPr>
        <p:blipFill>
          <a:blip r:embed="rId5"/>
          <a:stretch>
            <a:fillRect/>
          </a:stretch>
        </p:blipFill>
        <p:spPr>
          <a:xfrm>
            <a:off x="6727946" y="909682"/>
            <a:ext cx="4097073" cy="4756827"/>
          </a:xfrm>
          <a:prstGeom prst="rect">
            <a:avLst/>
          </a:prstGeom>
        </p:spPr>
      </p:pic>
    </p:spTree>
    <p:extLst>
      <p:ext uri="{BB962C8B-B14F-4D97-AF65-F5344CB8AC3E}">
        <p14:creationId xmlns:p14="http://schemas.microsoft.com/office/powerpoint/2010/main" val="35715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18004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ER</a:t>
            </a:r>
            <a:r>
              <a:rPr lang="zh-CN" altLang="en-US" sz="5400" b="1" dirty="0">
                <a:solidFill>
                  <a:srgbClr val="2C3998"/>
                </a:solidFill>
                <a:latin typeface="微软雅黑" panose="020B0503020204020204" pitchFamily="34" charset="-122"/>
                <a:ea typeface="微软雅黑" panose="020B0503020204020204" pitchFamily="34" charset="-122"/>
              </a:rPr>
              <a:t>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125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ER</a:t>
            </a:r>
            <a:r>
              <a:rPr lang="zh-CN" altLang="en-US" sz="2400" b="1" dirty="0">
                <a:solidFill>
                  <a:srgbClr val="2C3998"/>
                </a:solidFill>
                <a:latin typeface="微软雅黑" panose="020B0503020204020204" pitchFamily="34" charset="-122"/>
                <a:ea typeface="微软雅黑" panose="020B0503020204020204" pitchFamily="34" charset="-122"/>
              </a:rPr>
              <a:t>图</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a:t>
            </a:r>
            <a:r>
              <a:rPr lang="en-US" altLang="zh-CN" dirty="0"/>
              <a:t>ER</a:t>
            </a:r>
            <a:r>
              <a:rPr lang="zh-CN" altLang="en-US" dirty="0"/>
              <a:t>图</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026" name="图片 15">
            <a:extLst>
              <a:ext uri="{FF2B5EF4-FFF2-40B4-BE49-F238E27FC236}">
                <a16:creationId xmlns:a16="http://schemas.microsoft.com/office/drawing/2014/main" id="{FA91409F-598E-4323-BB82-95BBD97DA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39293"/>
            <a:ext cx="52673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80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697367" y="2439682"/>
            <a:ext cx="8494633"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系统的运行环境与实现环境</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068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323149" cy="619519"/>
            <a:chOff x="3606800" y="1689100"/>
            <a:chExt cx="3610567"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800" y="1747426"/>
              <a:ext cx="259056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高保真界面原型</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4" y="5593342"/>
            <a:ext cx="3365168" cy="619519"/>
            <a:chOff x="3606800" y="1689100"/>
            <a:chExt cx="3656219"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1" y="1747426"/>
              <a:ext cx="26362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后续计划性安排</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3" y="3459742"/>
            <a:ext cx="3611274" cy="619519"/>
            <a:chOff x="3606800" y="1689100"/>
            <a:chExt cx="3923610"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需求变更影响分析</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2" y="2392942"/>
            <a:ext cx="3611275" cy="619519"/>
            <a:chOff x="3606800" y="1689100"/>
            <a:chExt cx="392361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290362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需求变更申请报告</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321382" cy="619519"/>
            <a:chOff x="3606800" y="1689100"/>
            <a:chExt cx="360864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58864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CCB</a:t>
              </a:r>
              <a:r>
                <a:rPr lang="zh-CN" altLang="en-US" dirty="0"/>
                <a:t>组织与人选</a:t>
              </a:r>
            </a:p>
          </p:txBody>
        </p:sp>
      </p:grpSp>
    </p:spTree>
    <p:extLst>
      <p:ext uri="{BB962C8B-B14F-4D97-AF65-F5344CB8AC3E}">
        <p14:creationId xmlns:p14="http://schemas.microsoft.com/office/powerpoint/2010/main" val="42639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系统的运行与实现环境</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646331"/>
          </a:xfrm>
          <a:prstGeom prst="rect">
            <a:avLst/>
          </a:prstGeom>
          <a:noFill/>
        </p:spPr>
        <p:txBody>
          <a:bodyPr wrap="square" rtlCol="0">
            <a:spAutoFit/>
          </a:bodyPr>
          <a:lstStyle/>
          <a:p>
            <a:r>
              <a:rPr lang="en-US" altLang="zh-CN" dirty="0"/>
              <a:t>SRS</a:t>
            </a:r>
            <a:r>
              <a:rPr lang="zh-CN" altLang="en-US" dirty="0"/>
              <a:t>中对系统的运行环境进行了定义</a:t>
            </a:r>
            <a:endParaRPr lang="zh-CN" altLang="en-US" dirty="0">
              <a:solidFill>
                <a:srgbClr val="FF0000"/>
              </a:solidFill>
            </a:endParaRP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5B9FF8FE-4987-4E34-AFEB-CF32ADC2A459}"/>
              </a:ext>
            </a:extLst>
          </p:cNvPr>
          <p:cNvPicPr>
            <a:picLocks noChangeAspect="1"/>
          </p:cNvPicPr>
          <p:nvPr/>
        </p:nvPicPr>
        <p:blipFill>
          <a:blip r:embed="rId4"/>
          <a:stretch>
            <a:fillRect/>
          </a:stretch>
        </p:blipFill>
        <p:spPr>
          <a:xfrm>
            <a:off x="5345198" y="1239293"/>
            <a:ext cx="5990476" cy="4161905"/>
          </a:xfrm>
          <a:prstGeom prst="rect">
            <a:avLst/>
          </a:prstGeom>
        </p:spPr>
      </p:pic>
    </p:spTree>
    <p:extLst>
      <p:ext uri="{BB962C8B-B14F-4D97-AF65-F5344CB8AC3E}">
        <p14:creationId xmlns:p14="http://schemas.microsoft.com/office/powerpoint/2010/main" val="18575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898094" y="2216444"/>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4010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同时对前置后置需求做出了索引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B27E6B09-8B00-45AB-AFDC-0D64A756672B}"/>
              </a:ext>
            </a:extLst>
          </p:cNvPr>
          <p:cNvPicPr>
            <a:picLocks noChangeAspect="1"/>
          </p:cNvPicPr>
          <p:nvPr/>
        </p:nvPicPr>
        <p:blipFill>
          <a:blip r:embed="rId4"/>
          <a:stretch>
            <a:fillRect/>
          </a:stretch>
        </p:blipFill>
        <p:spPr>
          <a:xfrm>
            <a:off x="5906566" y="1351534"/>
            <a:ext cx="5514286" cy="4542857"/>
          </a:xfrm>
          <a:prstGeom prst="rect">
            <a:avLst/>
          </a:prstGeom>
        </p:spPr>
      </p:pic>
    </p:spTree>
    <p:extLst>
      <p:ext uri="{BB962C8B-B14F-4D97-AF65-F5344CB8AC3E}">
        <p14:creationId xmlns:p14="http://schemas.microsoft.com/office/powerpoint/2010/main" val="98371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同时对前置需求与子需求做出了索引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3F9FBE8C-C0A8-438A-93E1-B5C819365664}"/>
              </a:ext>
            </a:extLst>
          </p:cNvPr>
          <p:cNvPicPr>
            <a:picLocks noChangeAspect="1"/>
          </p:cNvPicPr>
          <p:nvPr/>
        </p:nvPicPr>
        <p:blipFill>
          <a:blip r:embed="rId4"/>
          <a:stretch>
            <a:fillRect/>
          </a:stretch>
        </p:blipFill>
        <p:spPr>
          <a:xfrm>
            <a:off x="6096000" y="929471"/>
            <a:ext cx="5069757" cy="5406590"/>
          </a:xfrm>
          <a:prstGeom prst="rect">
            <a:avLst/>
          </a:prstGeom>
        </p:spPr>
      </p:pic>
    </p:spTree>
    <p:extLst>
      <p:ext uri="{BB962C8B-B14F-4D97-AF65-F5344CB8AC3E}">
        <p14:creationId xmlns:p14="http://schemas.microsoft.com/office/powerpoint/2010/main" val="303318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255840" y="2271862"/>
            <a:ext cx="3196709"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UML</a:t>
            </a:r>
            <a:r>
              <a:rPr lang="zh-CN" altLang="en-US" sz="5400" b="1" dirty="0">
                <a:solidFill>
                  <a:srgbClr val="2C3998"/>
                </a:solidFill>
                <a:latin typeface="微软雅黑" panose="020B0503020204020204" pitchFamily="34" charset="-122"/>
                <a:ea typeface="微软雅黑" panose="020B0503020204020204" pitchFamily="34" charset="-122"/>
              </a:rPr>
              <a:t>描述</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033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345026" y="1791855"/>
            <a:ext cx="3153084" cy="923330"/>
          </a:xfrm>
          <a:prstGeom prst="rect">
            <a:avLst/>
          </a:prstGeom>
          <a:noFill/>
        </p:spPr>
        <p:txBody>
          <a:bodyPr wrap="square" rtlCol="0">
            <a:spAutoFit/>
          </a:bodyPr>
          <a:lstStyle/>
          <a:p>
            <a:r>
              <a:rPr lang="zh-CN" altLang="en-US" dirty="0"/>
              <a:t>针对需求的复杂环节，并使用</a:t>
            </a:r>
            <a:r>
              <a:rPr lang="en-US" altLang="zh-CN" dirty="0"/>
              <a:t>UML</a:t>
            </a:r>
            <a:r>
              <a:rPr lang="zh-CN" altLang="en-US" dirty="0"/>
              <a:t>工具进行了进一步的说明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2050" name="图片 557">
            <a:extLst>
              <a:ext uri="{FF2B5EF4-FFF2-40B4-BE49-F238E27FC236}">
                <a16:creationId xmlns:a16="http://schemas.microsoft.com/office/drawing/2014/main" id="{F3C277F8-CA3A-4E76-AEF8-BE0926477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328" y="777628"/>
            <a:ext cx="52768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A55F9F4-E1C3-4B1B-BE24-3044C46390F5}"/>
              </a:ext>
            </a:extLst>
          </p:cNvPr>
          <p:cNvSpPr txBox="1"/>
          <p:nvPr/>
        </p:nvSpPr>
        <p:spPr>
          <a:xfrm>
            <a:off x="4572000" y="1008460"/>
            <a:ext cx="683491" cy="369332"/>
          </a:xfrm>
          <a:prstGeom prst="rect">
            <a:avLst/>
          </a:prstGeom>
          <a:noFill/>
        </p:spPr>
        <p:txBody>
          <a:bodyPr wrap="square" rtlCol="0">
            <a:spAutoFit/>
          </a:bodyPr>
          <a:lstStyle/>
          <a:p>
            <a:r>
              <a:rPr lang="zh-CN" altLang="en-US" dirty="0"/>
              <a:t>例</a:t>
            </a:r>
          </a:p>
        </p:txBody>
      </p:sp>
      <p:pic>
        <p:nvPicPr>
          <p:cNvPr id="9" name="图片 8">
            <a:extLst>
              <a:ext uri="{FF2B5EF4-FFF2-40B4-BE49-F238E27FC236}">
                <a16:creationId xmlns:a16="http://schemas.microsoft.com/office/drawing/2014/main" id="{AC2BD98A-706E-423C-8C6A-94601C3A82BC}"/>
              </a:ext>
            </a:extLst>
          </p:cNvPr>
          <p:cNvPicPr>
            <a:picLocks noChangeAspect="1"/>
          </p:cNvPicPr>
          <p:nvPr/>
        </p:nvPicPr>
        <p:blipFill>
          <a:blip r:embed="rId5"/>
          <a:stretch>
            <a:fillRect/>
          </a:stretch>
        </p:blipFill>
        <p:spPr>
          <a:xfrm>
            <a:off x="7279844" y="2562904"/>
            <a:ext cx="3968752" cy="3141044"/>
          </a:xfrm>
          <a:prstGeom prst="rect">
            <a:avLst/>
          </a:prstGeom>
        </p:spPr>
      </p:pic>
    </p:spTree>
    <p:extLst>
      <p:ext uri="{BB962C8B-B14F-4D97-AF65-F5344CB8AC3E}">
        <p14:creationId xmlns:p14="http://schemas.microsoft.com/office/powerpoint/2010/main" val="13092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6167714"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TestCase</a:t>
            </a:r>
            <a:r>
              <a:rPr lang="en-US" altLang="zh-CN" sz="5400" b="1" dirty="0">
                <a:solidFill>
                  <a:srgbClr val="2C3998"/>
                </a:solidFill>
                <a:latin typeface="微软雅黑" panose="020B0503020204020204" pitchFamily="34" charset="-122"/>
                <a:ea typeface="微软雅黑" panose="020B0503020204020204" pitchFamily="34" charset="-122"/>
              </a:rPr>
              <a:t> </a:t>
            </a:r>
            <a:r>
              <a:rPr lang="zh-CN" altLang="en-US" sz="5400" b="1" dirty="0">
                <a:solidFill>
                  <a:srgbClr val="2C3998"/>
                </a:solidFill>
                <a:latin typeface="微软雅黑" panose="020B0503020204020204" pitchFamily="34" charset="-122"/>
                <a:ea typeface="微软雅黑" panose="020B0503020204020204" pitchFamily="34" charset="-122"/>
              </a:rPr>
              <a:t>测试用例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9862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对象 2">
            <a:extLst>
              <a:ext uri="{FF2B5EF4-FFF2-40B4-BE49-F238E27FC236}">
                <a16:creationId xmlns:a16="http://schemas.microsoft.com/office/drawing/2014/main" id="{B2CB14FB-60C3-4353-9890-A6E9E9480A1A}"/>
              </a:ext>
            </a:extLst>
          </p:cNvPr>
          <p:cNvGraphicFramePr>
            <a:graphicFrameLocks noChangeAspect="1"/>
          </p:cNvGraphicFramePr>
          <p:nvPr>
            <p:extLst>
              <p:ext uri="{D42A27DB-BD31-4B8C-83A1-F6EECF244321}">
                <p14:modId xmlns:p14="http://schemas.microsoft.com/office/powerpoint/2010/main" val="2702389010"/>
              </p:ext>
            </p:extLst>
          </p:nvPr>
        </p:nvGraphicFramePr>
        <p:xfrm>
          <a:off x="7705889" y="592931"/>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705889" y="592931"/>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E81760C4-12BF-4862-934C-2024A69AF607}"/>
              </a:ext>
            </a:extLst>
          </p:cNvPr>
          <p:cNvSpPr txBox="1"/>
          <p:nvPr/>
        </p:nvSpPr>
        <p:spPr>
          <a:xfrm>
            <a:off x="1644073" y="1902691"/>
            <a:ext cx="3962400" cy="1200329"/>
          </a:xfrm>
          <a:prstGeom prst="rect">
            <a:avLst/>
          </a:prstGeom>
          <a:noFill/>
        </p:spPr>
        <p:txBody>
          <a:bodyPr wrap="square" rtlCol="0">
            <a:spAutoFit/>
          </a:bodyPr>
          <a:lstStyle/>
          <a:p>
            <a:r>
              <a:rPr lang="zh-CN" altLang="en-US" dirty="0"/>
              <a:t>测试用例与用例对应设计了共</a:t>
            </a:r>
            <a:r>
              <a:rPr lang="en-US" altLang="zh-CN" dirty="0"/>
              <a:t>126</a:t>
            </a:r>
            <a:r>
              <a:rPr lang="zh-CN" altLang="en-US" dirty="0"/>
              <a:t>个测试用例，可以独立地测试和验证每个需求</a:t>
            </a:r>
            <a:endParaRPr lang="en-US" altLang="zh-CN" dirty="0"/>
          </a:p>
          <a:p>
            <a:endParaRPr lang="zh-CN" altLang="en-US" dirty="0"/>
          </a:p>
        </p:txBody>
      </p:sp>
    </p:spTree>
    <p:extLst>
      <p:ext uri="{BB962C8B-B14F-4D97-AF65-F5344CB8AC3E}">
        <p14:creationId xmlns:p14="http://schemas.microsoft.com/office/powerpoint/2010/main" val="207860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514259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E81760C4-12BF-4862-934C-2024A69AF607}"/>
              </a:ext>
            </a:extLst>
          </p:cNvPr>
          <p:cNvSpPr txBox="1"/>
          <p:nvPr/>
        </p:nvSpPr>
        <p:spPr>
          <a:xfrm>
            <a:off x="1524000" y="2036783"/>
            <a:ext cx="3962400" cy="923330"/>
          </a:xfrm>
          <a:prstGeom prst="rect">
            <a:avLst/>
          </a:prstGeom>
          <a:noFill/>
        </p:spPr>
        <p:txBody>
          <a:bodyPr wrap="square" rtlCol="0">
            <a:spAutoFit/>
          </a:bodyPr>
          <a:lstStyle/>
          <a:p>
            <a:r>
              <a:rPr lang="zh-CN" altLang="en-US" dirty="0"/>
              <a:t>每个设计的测试用例中均有描述</a:t>
            </a:r>
            <a:endParaRPr lang="en-US" altLang="zh-CN" dirty="0"/>
          </a:p>
          <a:p>
            <a:r>
              <a:rPr lang="zh-CN" altLang="en-US" dirty="0"/>
              <a:t>其测试方式，主要测试方式为黑盒测试</a:t>
            </a:r>
          </a:p>
        </p:txBody>
      </p:sp>
      <p:pic>
        <p:nvPicPr>
          <p:cNvPr id="5" name="图片 4">
            <a:extLst>
              <a:ext uri="{FF2B5EF4-FFF2-40B4-BE49-F238E27FC236}">
                <a16:creationId xmlns:a16="http://schemas.microsoft.com/office/drawing/2014/main" id="{91F84D61-9209-47C1-A234-95E80E1EB421}"/>
              </a:ext>
            </a:extLst>
          </p:cNvPr>
          <p:cNvPicPr>
            <a:picLocks noChangeAspect="1"/>
          </p:cNvPicPr>
          <p:nvPr/>
        </p:nvPicPr>
        <p:blipFill>
          <a:blip r:embed="rId4"/>
          <a:stretch>
            <a:fillRect/>
          </a:stretch>
        </p:blipFill>
        <p:spPr>
          <a:xfrm>
            <a:off x="5921388" y="955351"/>
            <a:ext cx="4838095" cy="4009524"/>
          </a:xfrm>
          <a:prstGeom prst="rect">
            <a:avLst/>
          </a:prstGeom>
        </p:spPr>
      </p:pic>
    </p:spTree>
    <p:extLst>
      <p:ext uri="{BB962C8B-B14F-4D97-AF65-F5344CB8AC3E}">
        <p14:creationId xmlns:p14="http://schemas.microsoft.com/office/powerpoint/2010/main" val="277825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用户手册</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033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3" y="4526542"/>
            <a:ext cx="3323149" cy="619519"/>
            <a:chOff x="3606799" y="1689100"/>
            <a:chExt cx="3610564" cy="673100"/>
          </a:xfrm>
        </p:grpSpPr>
        <p:sp>
          <p:nvSpPr>
            <p:cNvPr id="27" name="椭圆 17"/>
            <p:cNvSpPr/>
            <p:nvPr/>
          </p:nvSpPr>
          <p:spPr>
            <a:xfrm>
              <a:off x="3606799"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8" y="1747426"/>
              <a:ext cx="259056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绩效评价及总结</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1" y="5593342"/>
            <a:ext cx="2395646" cy="619519"/>
            <a:chOff x="3606800" y="1689100"/>
            <a:chExt cx="260284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参考文献</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1" y="3459742"/>
            <a:ext cx="3009411" cy="619519"/>
            <a:chOff x="3606800" y="1689100"/>
            <a:chExt cx="3269694"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1" y="1747426"/>
              <a:ext cx="224970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项目成员评价</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05071" y="2392942"/>
            <a:ext cx="3922027" cy="619519"/>
            <a:chOff x="3606800" y="1689100"/>
            <a:chExt cx="4261248"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324125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项目经验总结与教训</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93105" y="1325850"/>
            <a:ext cx="3375567" cy="619519"/>
            <a:chOff x="3606800" y="1689100"/>
            <a:chExt cx="366751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64751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Team Building</a:t>
              </a:r>
              <a:endParaRPr lang="zh-CN" altLang="en-US" dirty="0"/>
            </a:p>
          </p:txBody>
        </p:sp>
      </p:grpSp>
    </p:spTree>
    <p:extLst>
      <p:ext uri="{BB962C8B-B14F-4D97-AF65-F5344CB8AC3E}">
        <p14:creationId xmlns:p14="http://schemas.microsoft.com/office/powerpoint/2010/main" val="14354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graphicFrame>
        <p:nvGraphicFramePr>
          <p:cNvPr id="2" name="对象 1">
            <a:extLst>
              <a:ext uri="{FF2B5EF4-FFF2-40B4-BE49-F238E27FC236}">
                <a16:creationId xmlns:a16="http://schemas.microsoft.com/office/drawing/2014/main" id="{0E0B5AAD-A623-4B75-9105-2999C8ABCB20}"/>
              </a:ext>
            </a:extLst>
          </p:cNvPr>
          <p:cNvGraphicFramePr>
            <a:graphicFrameLocks noChangeAspect="1"/>
          </p:cNvGraphicFramePr>
          <p:nvPr>
            <p:extLst>
              <p:ext uri="{D42A27DB-BD31-4B8C-83A1-F6EECF244321}">
                <p14:modId xmlns:p14="http://schemas.microsoft.com/office/powerpoint/2010/main" val="890032113"/>
              </p:ext>
            </p:extLst>
          </p:nvPr>
        </p:nvGraphicFramePr>
        <p:xfrm>
          <a:off x="7471929" y="512922"/>
          <a:ext cx="3620944" cy="5236561"/>
        </p:xfrm>
        <a:graphic>
          <a:graphicData uri="http://schemas.openxmlformats.org/presentationml/2006/ole">
            <mc:AlternateContent xmlns:mc="http://schemas.openxmlformats.org/markup-compatibility/2006">
              <mc:Choice xmlns:v="urn:schemas-microsoft-com:vml" Requires="v">
                <p:oleObj name="Document" r:id="rId3" imgW="5274753" imgH="7627954" progId="Word.Document.12">
                  <p:embed/>
                </p:oleObj>
              </mc:Choice>
              <mc:Fallback>
                <p:oleObj name="Document" r:id="rId3" imgW="5274753" imgH="7627954" progId="Word.Document.12">
                  <p:embed/>
                  <p:pic>
                    <p:nvPicPr>
                      <p:cNvPr id="0" name=""/>
                      <p:cNvPicPr/>
                      <p:nvPr/>
                    </p:nvPicPr>
                    <p:blipFill>
                      <a:blip r:embed="rId4"/>
                      <a:stretch>
                        <a:fillRect/>
                      </a:stretch>
                    </p:blipFill>
                    <p:spPr>
                      <a:xfrm>
                        <a:off x="7471929" y="512922"/>
                        <a:ext cx="3620944" cy="5236561"/>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42112BC1-3865-4B18-A84B-6F56C16A7DAD}"/>
              </a:ext>
            </a:extLst>
          </p:cNvPr>
          <p:cNvSpPr txBox="1"/>
          <p:nvPr/>
        </p:nvSpPr>
        <p:spPr>
          <a:xfrm>
            <a:off x="1025236" y="4632189"/>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a:t>
            </a:r>
            <a:r>
              <a:rPr lang="zh-CN" altLang="en-US" dirty="0">
                <a:hlinkClick r:id="rId5"/>
              </a:rPr>
              <a:t>用户手册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
        <p:nvSpPr>
          <p:cNvPr id="7" name="文本框 6">
            <a:extLst>
              <a:ext uri="{FF2B5EF4-FFF2-40B4-BE49-F238E27FC236}">
                <a16:creationId xmlns:a16="http://schemas.microsoft.com/office/drawing/2014/main" id="{E2487B2E-1BD3-4B09-8C40-1CE5E83BB7FB}"/>
              </a:ext>
            </a:extLst>
          </p:cNvPr>
          <p:cNvSpPr txBox="1"/>
          <p:nvPr/>
        </p:nvSpPr>
        <p:spPr>
          <a:xfrm>
            <a:off x="1828800" y="1977101"/>
            <a:ext cx="2650836" cy="646331"/>
          </a:xfrm>
          <a:prstGeom prst="rect">
            <a:avLst/>
          </a:prstGeom>
          <a:noFill/>
        </p:spPr>
        <p:txBody>
          <a:bodyPr wrap="square" rtlCol="0">
            <a:spAutoFit/>
          </a:bodyPr>
          <a:lstStyle/>
          <a:p>
            <a:r>
              <a:rPr lang="zh-CN" altLang="en-US" dirty="0"/>
              <a:t>项目用户手册</a:t>
            </a:r>
            <a:endParaRPr lang="en-US" altLang="zh-CN" dirty="0"/>
          </a:p>
          <a:p>
            <a:r>
              <a:rPr lang="zh-CN" altLang="en-US" dirty="0"/>
              <a:t>采用</a:t>
            </a:r>
            <a:r>
              <a:rPr lang="en-US" altLang="zh-CN" dirty="0"/>
              <a:t>GB8567-2006</a:t>
            </a:r>
            <a:r>
              <a:rPr lang="zh-CN" altLang="en-US" dirty="0"/>
              <a:t>模板</a:t>
            </a:r>
          </a:p>
        </p:txBody>
      </p:sp>
    </p:spTree>
    <p:extLst>
      <p:ext uri="{BB962C8B-B14F-4D97-AF65-F5344CB8AC3E}">
        <p14:creationId xmlns:p14="http://schemas.microsoft.com/office/powerpoint/2010/main" val="11774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pic>
        <p:nvPicPr>
          <p:cNvPr id="5" name="图片 4">
            <a:extLst>
              <a:ext uri="{FF2B5EF4-FFF2-40B4-BE49-F238E27FC236}">
                <a16:creationId xmlns:a16="http://schemas.microsoft.com/office/drawing/2014/main" id="{0A5717CF-12F4-46E5-91A6-26E1F898C7B3}"/>
              </a:ext>
            </a:extLst>
          </p:cNvPr>
          <p:cNvPicPr>
            <a:picLocks noChangeAspect="1"/>
          </p:cNvPicPr>
          <p:nvPr/>
        </p:nvPicPr>
        <p:blipFill>
          <a:blip r:embed="rId3"/>
          <a:stretch>
            <a:fillRect/>
          </a:stretch>
        </p:blipFill>
        <p:spPr>
          <a:xfrm>
            <a:off x="2795988" y="1239293"/>
            <a:ext cx="6894307" cy="4746123"/>
          </a:xfrm>
          <a:prstGeom prst="rect">
            <a:avLst/>
          </a:prstGeom>
        </p:spPr>
      </p:pic>
    </p:spTree>
    <p:extLst>
      <p:ext uri="{BB962C8B-B14F-4D97-AF65-F5344CB8AC3E}">
        <p14:creationId xmlns:p14="http://schemas.microsoft.com/office/powerpoint/2010/main" val="1094817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427232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内部评审</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46954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内部评审</a:t>
            </a:r>
          </a:p>
        </p:txBody>
      </p:sp>
      <p:sp>
        <p:nvSpPr>
          <p:cNvPr id="6" name="文本框 5">
            <a:extLst>
              <a:ext uri="{FF2B5EF4-FFF2-40B4-BE49-F238E27FC236}">
                <a16:creationId xmlns:a16="http://schemas.microsoft.com/office/drawing/2014/main" id="{B9F1A678-EEC9-40C9-8C1B-0EA23728A839}"/>
              </a:ext>
            </a:extLst>
          </p:cNvPr>
          <p:cNvSpPr txBox="1"/>
          <p:nvPr/>
        </p:nvSpPr>
        <p:spPr>
          <a:xfrm>
            <a:off x="997527" y="4948554"/>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阶段内部评审会议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62A11D3D-AC84-48F9-AF50-9D117F8C7030}"/>
              </a:ext>
            </a:extLst>
          </p:cNvPr>
          <p:cNvPicPr>
            <a:picLocks noChangeAspect="1"/>
          </p:cNvPicPr>
          <p:nvPr/>
        </p:nvPicPr>
        <p:blipFill>
          <a:blip r:embed="rId4"/>
          <a:stretch>
            <a:fillRect/>
          </a:stretch>
        </p:blipFill>
        <p:spPr>
          <a:xfrm>
            <a:off x="1123354" y="1810708"/>
            <a:ext cx="2547031" cy="3028096"/>
          </a:xfrm>
          <a:prstGeom prst="rect">
            <a:avLst/>
          </a:prstGeom>
        </p:spPr>
      </p:pic>
      <p:pic>
        <p:nvPicPr>
          <p:cNvPr id="9" name="图片 8">
            <a:extLst>
              <a:ext uri="{FF2B5EF4-FFF2-40B4-BE49-F238E27FC236}">
                <a16:creationId xmlns:a16="http://schemas.microsoft.com/office/drawing/2014/main" id="{2A4DE82D-EB63-455C-974F-4C4F1B5C636E}"/>
              </a:ext>
            </a:extLst>
          </p:cNvPr>
          <p:cNvPicPr>
            <a:picLocks noChangeAspect="1"/>
          </p:cNvPicPr>
          <p:nvPr/>
        </p:nvPicPr>
        <p:blipFill>
          <a:blip r:embed="rId5"/>
          <a:stretch>
            <a:fillRect/>
          </a:stretch>
        </p:blipFill>
        <p:spPr>
          <a:xfrm>
            <a:off x="4461164" y="752228"/>
            <a:ext cx="6589221" cy="3976254"/>
          </a:xfrm>
          <a:prstGeom prst="rect">
            <a:avLst/>
          </a:prstGeom>
        </p:spPr>
      </p:pic>
    </p:spTree>
    <p:extLst>
      <p:ext uri="{BB962C8B-B14F-4D97-AF65-F5344CB8AC3E}">
        <p14:creationId xmlns:p14="http://schemas.microsoft.com/office/powerpoint/2010/main" val="37397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913446" y="2505670"/>
            <a:ext cx="7734810"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60803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8" name="文本框 7">
            <a:extLst>
              <a:ext uri="{FF2B5EF4-FFF2-40B4-BE49-F238E27FC236}">
                <a16:creationId xmlns:a16="http://schemas.microsoft.com/office/drawing/2014/main" id="{CB880EB6-58CC-4260-B9ED-C68799446A30}"/>
              </a:ext>
            </a:extLst>
          </p:cNvPr>
          <p:cNvSpPr txBox="1"/>
          <p:nvPr/>
        </p:nvSpPr>
        <p:spPr>
          <a:xfrm>
            <a:off x="849746" y="47522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7FFD95E2-5AE6-44D5-A1B7-C085DE72FB11}"/>
              </a:ext>
            </a:extLst>
          </p:cNvPr>
          <p:cNvPicPr>
            <a:picLocks noChangeAspect="1"/>
          </p:cNvPicPr>
          <p:nvPr/>
        </p:nvPicPr>
        <p:blipFill>
          <a:blip r:embed="rId4"/>
          <a:stretch>
            <a:fillRect/>
          </a:stretch>
        </p:blipFill>
        <p:spPr>
          <a:xfrm>
            <a:off x="1661423" y="2430008"/>
            <a:ext cx="2828571" cy="323810"/>
          </a:xfrm>
          <a:prstGeom prst="rect">
            <a:avLst/>
          </a:prstGeom>
        </p:spPr>
      </p:pic>
      <p:pic>
        <p:nvPicPr>
          <p:cNvPr id="15" name="图片 14">
            <a:extLst>
              <a:ext uri="{FF2B5EF4-FFF2-40B4-BE49-F238E27FC236}">
                <a16:creationId xmlns:a16="http://schemas.microsoft.com/office/drawing/2014/main" id="{D7B86868-099C-43D1-B32D-35D97C0C4418}"/>
              </a:ext>
            </a:extLst>
          </p:cNvPr>
          <p:cNvPicPr>
            <a:picLocks noChangeAspect="1"/>
          </p:cNvPicPr>
          <p:nvPr/>
        </p:nvPicPr>
        <p:blipFill>
          <a:blip r:embed="rId5"/>
          <a:stretch>
            <a:fillRect/>
          </a:stretch>
        </p:blipFill>
        <p:spPr>
          <a:xfrm>
            <a:off x="6096000" y="777628"/>
            <a:ext cx="5133333" cy="3952381"/>
          </a:xfrm>
          <a:prstGeom prst="rect">
            <a:avLst/>
          </a:prstGeom>
        </p:spPr>
      </p:pic>
    </p:spTree>
    <p:extLst>
      <p:ext uri="{BB962C8B-B14F-4D97-AF65-F5344CB8AC3E}">
        <p14:creationId xmlns:p14="http://schemas.microsoft.com/office/powerpoint/2010/main" val="42392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4339650"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需求管理工具</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需求跟踪矩阵</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8360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2" name="文本框 1">
            <a:extLst>
              <a:ext uri="{FF2B5EF4-FFF2-40B4-BE49-F238E27FC236}">
                <a16:creationId xmlns:a16="http://schemas.microsoft.com/office/drawing/2014/main" id="{FB9541B0-B848-4FBE-8B3F-F6D207AFBAAC}"/>
              </a:ext>
            </a:extLst>
          </p:cNvPr>
          <p:cNvSpPr txBox="1"/>
          <p:nvPr/>
        </p:nvSpPr>
        <p:spPr>
          <a:xfrm>
            <a:off x="1261898" y="1570182"/>
            <a:ext cx="4673600" cy="646331"/>
          </a:xfrm>
          <a:prstGeom prst="rect">
            <a:avLst/>
          </a:prstGeom>
          <a:noFill/>
        </p:spPr>
        <p:txBody>
          <a:bodyPr wrap="square" rtlCol="0">
            <a:spAutoFit/>
          </a:bodyPr>
          <a:lstStyle/>
          <a:p>
            <a:r>
              <a:rPr lang="zh-CN" altLang="en-US" dirty="0"/>
              <a:t>需求管理工具选择的是</a:t>
            </a:r>
            <a:r>
              <a:rPr lang="en-US" altLang="zh-CN" dirty="0"/>
              <a:t>rational </a:t>
            </a:r>
            <a:r>
              <a:rPr lang="en-US" altLang="zh-CN" dirty="0" err="1"/>
              <a:t>requisitePro</a:t>
            </a:r>
            <a:endParaRPr lang="en-US" altLang="zh-CN" dirty="0"/>
          </a:p>
          <a:p>
            <a:r>
              <a:rPr lang="zh-CN" altLang="en-US" dirty="0"/>
              <a:t>将所有的需求与</a:t>
            </a:r>
            <a:r>
              <a:rPr lang="en-US" altLang="zh-CN" dirty="0" err="1"/>
              <a:t>usecase</a:t>
            </a:r>
            <a:r>
              <a:rPr lang="zh-CN" altLang="en-US" dirty="0"/>
              <a:t>和属性均有导入</a:t>
            </a:r>
          </a:p>
        </p:txBody>
      </p:sp>
      <p:pic>
        <p:nvPicPr>
          <p:cNvPr id="5" name="图片 4">
            <a:extLst>
              <a:ext uri="{FF2B5EF4-FFF2-40B4-BE49-F238E27FC236}">
                <a16:creationId xmlns:a16="http://schemas.microsoft.com/office/drawing/2014/main" id="{8DAB96F2-D034-4ECB-88FE-21129C5E91EC}"/>
              </a:ext>
            </a:extLst>
          </p:cNvPr>
          <p:cNvPicPr>
            <a:picLocks noChangeAspect="1"/>
          </p:cNvPicPr>
          <p:nvPr/>
        </p:nvPicPr>
        <p:blipFill>
          <a:blip r:embed="rId3"/>
          <a:stretch>
            <a:fillRect/>
          </a:stretch>
        </p:blipFill>
        <p:spPr>
          <a:xfrm>
            <a:off x="1316293" y="2216513"/>
            <a:ext cx="9559413" cy="3937423"/>
          </a:xfrm>
          <a:prstGeom prst="rect">
            <a:avLst/>
          </a:prstGeom>
        </p:spPr>
      </p:pic>
    </p:spTree>
    <p:extLst>
      <p:ext uri="{BB962C8B-B14F-4D97-AF65-F5344CB8AC3E}">
        <p14:creationId xmlns:p14="http://schemas.microsoft.com/office/powerpoint/2010/main" val="28587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导出了需求间关联矩阵供变更影响分析使用</a:t>
            </a:r>
          </a:p>
        </p:txBody>
      </p:sp>
      <p:pic>
        <p:nvPicPr>
          <p:cNvPr id="9" name="图片 8">
            <a:extLst>
              <a:ext uri="{FF2B5EF4-FFF2-40B4-BE49-F238E27FC236}">
                <a16:creationId xmlns:a16="http://schemas.microsoft.com/office/drawing/2014/main" id="{C4901570-7C8C-44D5-9495-0D99A24FB272}"/>
              </a:ext>
            </a:extLst>
          </p:cNvPr>
          <p:cNvPicPr>
            <a:picLocks noChangeAspect="1"/>
          </p:cNvPicPr>
          <p:nvPr/>
        </p:nvPicPr>
        <p:blipFill>
          <a:blip r:embed="rId3"/>
          <a:stretch>
            <a:fillRect/>
          </a:stretch>
        </p:blipFill>
        <p:spPr>
          <a:xfrm>
            <a:off x="1050499" y="2283155"/>
            <a:ext cx="10091001" cy="3198627"/>
          </a:xfrm>
          <a:prstGeom prst="rect">
            <a:avLst/>
          </a:prstGeom>
        </p:spPr>
      </p:pic>
    </p:spTree>
    <p:extLst>
      <p:ext uri="{BB962C8B-B14F-4D97-AF65-F5344CB8AC3E}">
        <p14:creationId xmlns:p14="http://schemas.microsoft.com/office/powerpoint/2010/main" val="274914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pic>
        <p:nvPicPr>
          <p:cNvPr id="5" name="图片 4">
            <a:extLst>
              <a:ext uri="{FF2B5EF4-FFF2-40B4-BE49-F238E27FC236}">
                <a16:creationId xmlns:a16="http://schemas.microsoft.com/office/drawing/2014/main" id="{C7BAA0AE-AB54-4C2A-9BB1-12B6A93132C7}"/>
              </a:ext>
            </a:extLst>
          </p:cNvPr>
          <p:cNvPicPr>
            <a:picLocks noChangeAspect="1"/>
          </p:cNvPicPr>
          <p:nvPr/>
        </p:nvPicPr>
        <p:blipFill>
          <a:blip r:embed="rId3"/>
          <a:stretch>
            <a:fillRect/>
          </a:stretch>
        </p:blipFill>
        <p:spPr>
          <a:xfrm>
            <a:off x="1261898" y="3857117"/>
            <a:ext cx="9494683" cy="1105119"/>
          </a:xfrm>
          <a:prstGeom prst="rect">
            <a:avLst/>
          </a:prstGeom>
        </p:spPr>
      </p:pic>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/[S5]</a:t>
            </a:r>
            <a:r>
              <a:rPr lang="zh-CN" altLang="en-US" dirty="0">
                <a:hlinkClick r:id="rId4"/>
              </a:rPr>
              <a:t>软件需求变更</a:t>
            </a:r>
            <a:r>
              <a:rPr lang="en-US" altLang="zh-CN" dirty="0">
                <a:hlinkClick r:id="rId4"/>
              </a:rPr>
              <a:t>/005</a:t>
            </a:r>
            <a:r>
              <a:rPr lang="zh-CN" altLang="en-US" dirty="0">
                <a:hlinkClick r:id="rId4"/>
              </a:rPr>
              <a:t>需求跟踪矩阵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176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3854</Words>
  <Application>Microsoft Office PowerPoint</Application>
  <PresentationFormat>宽屏</PresentationFormat>
  <Paragraphs>637</Paragraphs>
  <Slides>126</Slides>
  <Notes>126</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126</vt:i4>
      </vt:variant>
    </vt:vector>
  </HeadingPairs>
  <TitlesOfParts>
    <vt:vector size="137" baseType="lpstr">
      <vt:lpstr>等线</vt:lpstr>
      <vt:lpstr>等线 Light</vt:lpstr>
      <vt:lpstr>微软雅黑</vt:lpstr>
      <vt:lpstr>字魂59号-创粗黑</vt:lpstr>
      <vt:lpstr>字魂5号-无外润黑体</vt:lpstr>
      <vt:lpstr>Arial</vt:lpstr>
      <vt:lpstr>Tahoma</vt:lpstr>
      <vt:lpstr>Office 主题​​</vt:lpstr>
      <vt:lpstr>1_Office 主题​​</vt:lpstr>
      <vt:lpstr>Document</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子文</dc:creator>
  <cp:lastModifiedBy>liang zesheng</cp:lastModifiedBy>
  <cp:revision>200</cp:revision>
  <dcterms:created xsi:type="dcterms:W3CDTF">2021-04-10T01:50:00Z</dcterms:created>
  <dcterms:modified xsi:type="dcterms:W3CDTF">2021-06-29T08:56:08Z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BDB2C08A9CB041649BA05677FCD9C287</vt:lpwstr>
  </property>
  <property fmtid="{D5CDD505-2E9C-101B-9397-08002B2CF9AE}" pid="3" name="KSOProductBuildVer">
    <vt:lpwstr>2052-11.1.0.10495</vt:lpwstr>
  </property>
</Properties>
</file>